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78" r:id="rId4"/>
    <p:sldId id="279" r:id="rId5"/>
    <p:sldId id="281" r:id="rId6"/>
    <p:sldId id="283" r:id="rId7"/>
    <p:sldId id="284" r:id="rId8"/>
    <p:sldId id="285" r:id="rId9"/>
    <p:sldId id="286" r:id="rId10"/>
    <p:sldId id="294" r:id="rId11"/>
    <p:sldId id="291" r:id="rId12"/>
    <p:sldId id="293" r:id="rId13"/>
    <p:sldId id="29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FCB7-D619-43FE-B082-96658520E5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762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C53FC-85AA-4155-A543-57E7ECC2C4C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F9FEE-7C2D-4EAA-A6AE-1638293803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0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D319C-29AD-4F36-9989-60AD5C5686B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72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1D445-BF99-4581-8A56-840D73F5F1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22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F04BE-D0B3-48F3-BCF8-C727AAAE7B3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47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7939A-E5AC-4F0B-BA08-8D025880F6C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59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F31AA-8882-4723-AB69-ADBD28113A6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30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750D5-5577-49D3-9002-4C35F2FC87F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770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C6E5D-6D55-40D1-81E2-1844DEB0464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986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C53FC-85AA-4155-A543-57E7ECC2C4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87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192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192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B791551-5C6E-438D-BCDC-DD6A2B2A6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649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2800" y="1219201"/>
            <a:ext cx="11074400" cy="49053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6BC1A984-2B82-4885-B072-DEB4BF224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94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9DA9-90A8-4408-9633-ED5E63DD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A4495-FC75-4A52-B90E-3150EC9A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E6D1-D7B5-4AB8-8082-5035513600A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One-Pile Nim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1"/>
            <a:ext cx="8534400" cy="49053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There is a pile of </a:t>
            </a:r>
            <a:r>
              <a:rPr lang="en-US" altLang="en-US" i="1" dirty="0"/>
              <a:t>n </a:t>
            </a:r>
            <a:r>
              <a:rPr lang="en-US" altLang="en-US" dirty="0"/>
              <a:t>chips.  Two players take turn by removing from the pile at least 1 and at most </a:t>
            </a:r>
            <a:r>
              <a:rPr lang="en-US" altLang="en-US" i="1" dirty="0"/>
              <a:t>m </a:t>
            </a:r>
            <a:r>
              <a:rPr lang="en-US" altLang="en-US" dirty="0"/>
              <a:t>chips.  (The number of chips taken can vary from move to move.)  The winner is the player that takes the last chip.  Who wins the game – the player moving first or second, if both player make the best moves possible?</a:t>
            </a:r>
            <a:r>
              <a:rPr lang="en-US" altLang="en-US" i="1" dirty="0"/>
              <a:t> </a:t>
            </a:r>
          </a:p>
          <a:p>
            <a:pPr marL="0" indent="0">
              <a:buNone/>
            </a:pP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45531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E6D1-D7B5-4AB8-8082-5035513600A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One-Pile Nim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1"/>
            <a:ext cx="8534400" cy="4905375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There is a pile of </a:t>
            </a:r>
            <a:r>
              <a:rPr lang="en-US" altLang="en-US" i="1"/>
              <a:t>n </a:t>
            </a:r>
            <a:r>
              <a:rPr lang="en-US" altLang="en-US"/>
              <a:t>chips.  Two players take turn by removing from the pile at least 1 and at most </a:t>
            </a:r>
            <a:r>
              <a:rPr lang="en-US" altLang="en-US" i="1"/>
              <a:t>m </a:t>
            </a:r>
            <a:r>
              <a:rPr lang="en-US" altLang="en-US"/>
              <a:t>chips.  (The number of chips taken can vary from move to move.)  The winner is the player that takes the last chip.  Who wins the game – the player moving first or second, if both player make the best moves possible?</a:t>
            </a:r>
            <a:r>
              <a:rPr lang="en-US" altLang="en-US" i="1"/>
              <a:t> </a:t>
            </a:r>
          </a:p>
          <a:p>
            <a:pPr marL="0" indent="0">
              <a:buNone/>
            </a:pPr>
            <a:endParaRPr lang="en-US" altLang="en-US" i="1"/>
          </a:p>
          <a:p>
            <a:pPr marL="0" indent="0">
              <a:buNone/>
            </a:pPr>
            <a:r>
              <a:rPr lang="en-US" altLang="en-US"/>
              <a:t>It’s a good idea to analyze this and similar games “backwards”, i.e., starting with </a:t>
            </a:r>
            <a:r>
              <a:rPr lang="en-US" altLang="en-US" i="1"/>
              <a:t>n = </a:t>
            </a:r>
            <a:r>
              <a:rPr lang="en-US" altLang="en-US"/>
              <a:t>0, 1, 2, … </a:t>
            </a:r>
          </a:p>
        </p:txBody>
      </p:sp>
    </p:spTree>
    <p:extLst>
      <p:ext uri="{BB962C8B-B14F-4D97-AF65-F5344CB8AC3E}">
        <p14:creationId xmlns:p14="http://schemas.microsoft.com/office/powerpoint/2010/main" val="154518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A6F7-1491-41FA-87DC-DF1657241D5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5751" name="Rectangle 7"/>
          <p:cNvSpPr>
            <a:spLocks noChangeArrowheads="1"/>
          </p:cNvSpPr>
          <p:nvPr/>
        </p:nvSpPr>
        <p:spPr bwMode="auto">
          <a:xfrm>
            <a:off x="2743200" y="1143000"/>
            <a:ext cx="6858000" cy="2514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Partial Graph of One-Pile Nim with </a:t>
            </a:r>
            <a:r>
              <a:rPr lang="en-US" altLang="en-US" i="1"/>
              <a:t>m </a:t>
            </a:r>
            <a:r>
              <a:rPr lang="en-US" altLang="en-US"/>
              <a:t>= 4 </a:t>
            </a:r>
          </a:p>
        </p:txBody>
      </p:sp>
      <p:pic>
        <p:nvPicPr>
          <p:cNvPr id="415748" name="Picture 4" descr="Fig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143001"/>
            <a:ext cx="6400800" cy="2371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2057400" y="3657601"/>
            <a:ext cx="86106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Vertex numbers indicate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the number of chips in the pile.  The losing position for the player to move are circled.  Only winning moves from a winning position are shown (in bold).</a:t>
            </a:r>
          </a:p>
          <a:p>
            <a:pPr algn="l">
              <a:spcBef>
                <a:spcPct val="50000"/>
              </a:spcBef>
            </a:pPr>
            <a:r>
              <a:rPr lang="en-US" alt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The player moving first wins iff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not a </a:t>
            </a:r>
            <a:b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multiple of 5 (more generally,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+1); the</a:t>
            </a:r>
            <a:b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winning move is to take 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 5 (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 (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+1))</a:t>
            </a:r>
            <a:b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chips on every move.</a:t>
            </a:r>
          </a:p>
        </p:txBody>
      </p:sp>
    </p:spTree>
    <p:extLst>
      <p:ext uri="{BB962C8B-B14F-4D97-AF65-F5344CB8AC3E}">
        <p14:creationId xmlns:p14="http://schemas.microsoft.com/office/powerpoint/2010/main" val="278012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A842-D1FC-46DD-B473-55D4B8AC23A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/>
          <a:lstStyle/>
          <a:p>
            <a:r>
              <a:rPr lang="en-US" altLang="en-US"/>
              <a:t>Variable-Size-Decrease Algorithms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/>
              <a:t>In the variable-size-decrease variation of decrease-and-conquer, instance size reduction varies from one iteration to another</a:t>
            </a:r>
            <a:r>
              <a:rPr lang="en-US" altLang="en-US"/>
              <a:t>       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Examples:</a:t>
            </a:r>
          </a:p>
          <a:p>
            <a:pPr marL="0" indent="0">
              <a:buFontTx/>
              <a:buChar char="•"/>
            </a:pPr>
            <a:r>
              <a:rPr lang="en-US" altLang="en-US"/>
              <a:t>  Euclid’s algorithm  for greatest common divisor</a:t>
            </a:r>
          </a:p>
          <a:p>
            <a:pPr marL="0" indent="0">
              <a:buClr>
                <a:schemeClr val="tx1"/>
              </a:buClr>
              <a:buFontTx/>
              <a:buChar char="•"/>
            </a:pPr>
            <a:r>
              <a:rPr lang="en-US" altLang="en-US"/>
              <a:t>  partition-based algorithm for selection problem</a:t>
            </a:r>
          </a:p>
          <a:p>
            <a:pPr marL="0" indent="0">
              <a:buClr>
                <a:schemeClr val="tx1"/>
              </a:buClr>
              <a:buFontTx/>
              <a:buChar char="•"/>
            </a:pPr>
            <a:r>
              <a:rPr lang="en-US" altLang="en-US"/>
              <a:t>  interpolation search</a:t>
            </a:r>
          </a:p>
          <a:p>
            <a:pPr marL="0" indent="0">
              <a:buClr>
                <a:schemeClr val="tx1"/>
              </a:buClr>
              <a:buFontTx/>
              <a:buChar char="•"/>
            </a:pPr>
            <a:r>
              <a:rPr lang="en-US" altLang="en-US"/>
              <a:t>  some algorithms on binary search trees</a:t>
            </a:r>
          </a:p>
          <a:p>
            <a:pPr marL="0" indent="0">
              <a:buClr>
                <a:schemeClr val="tx1"/>
              </a:buClr>
              <a:buFontTx/>
              <a:buChar char="•"/>
            </a:pPr>
            <a:r>
              <a:rPr lang="en-US" altLang="en-US"/>
              <a:t>  Nim and Nim-like games</a:t>
            </a:r>
          </a:p>
        </p:txBody>
      </p:sp>
    </p:spTree>
    <p:extLst>
      <p:ext uri="{BB962C8B-B14F-4D97-AF65-F5344CB8AC3E}">
        <p14:creationId xmlns:p14="http://schemas.microsoft.com/office/powerpoint/2010/main" val="11471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E14D-71C9-45D4-9A20-9B7D8D36008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13397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altLang="en-US"/>
              <a:t>Euclid’s algorithm is based on repeated application of equality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gcd(</a:t>
            </a:r>
            <a:r>
              <a:rPr lang="en-US" altLang="en-US" i="1"/>
              <a:t>m, n</a:t>
            </a:r>
            <a:r>
              <a:rPr lang="en-US" altLang="en-US"/>
              <a:t>) = gcd(</a:t>
            </a:r>
            <a:r>
              <a:rPr lang="en-US" altLang="en-US" i="1"/>
              <a:t>n, m </a:t>
            </a:r>
            <a:r>
              <a:rPr lang="en-US" altLang="en-US"/>
              <a:t>mod 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pt-BR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altLang="en-US"/>
              <a:t>Ex.: </a:t>
            </a:r>
            <a:r>
              <a:rPr lang="en-US" altLang="en-US"/>
              <a:t>gcd(80,44) = gcd(44,36) = gcd(36, 12) = gcd(12,0) = 12</a:t>
            </a:r>
            <a:endParaRPr lang="pt-BR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pt-BR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altLang="en-US"/>
              <a:t>One can prove that the size, measured by the second number,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altLang="en-US"/>
              <a:t>decreases at least by half after two consecutive iterations.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altLang="en-US"/>
              <a:t>Hence, T(</a:t>
            </a:r>
            <a:r>
              <a:rPr lang="pt-BR" altLang="en-US" i="1"/>
              <a:t>n</a:t>
            </a:r>
            <a:r>
              <a:rPr lang="pt-BR" altLang="en-US"/>
              <a:t>) </a:t>
            </a:r>
            <a:r>
              <a:rPr kumimoji="0"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</a:t>
            </a:r>
            <a:r>
              <a:rPr kumimoji="0" lang="en-US" altLang="en-US">
                <a:solidFill>
                  <a:schemeClr val="tx1"/>
                </a:solidFill>
                <a:effectLst/>
                <a:sym typeface="Symbol" panose="05050102010706020507" pitchFamily="18" charset="2"/>
              </a:rPr>
              <a:t> </a:t>
            </a:r>
            <a:r>
              <a:rPr kumimoji="0"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O(log </a:t>
            </a:r>
            <a:r>
              <a:rPr kumimoji="0" lang="en-US" altLang="en-US" i="1">
                <a:solidFill>
                  <a:schemeClr val="hlink"/>
                </a:solidFill>
                <a:sym typeface="Symbol" panose="05050102010706020507" pitchFamily="18" charset="2"/>
              </a:rPr>
              <a:t>n</a:t>
            </a:r>
            <a:r>
              <a:rPr kumimoji="0"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)</a:t>
            </a:r>
            <a:endParaRPr lang="pt-BR" altLang="en-US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pt-BR" alt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512050" cy="685800"/>
          </a:xfrm>
        </p:spPr>
        <p:txBody>
          <a:bodyPr/>
          <a:lstStyle/>
          <a:p>
            <a:r>
              <a:rPr lang="en-US" altLang="en-US"/>
              <a:t>Euclid’s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18465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42B-438E-46ED-9672-EBF0E101647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Selection Problem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altLang="en-US"/>
              <a:t>Find the </a:t>
            </a:r>
            <a:r>
              <a:rPr lang="en-US" altLang="en-US" i="1"/>
              <a:t>k</a:t>
            </a:r>
            <a:r>
              <a:rPr lang="en-US" altLang="en-US"/>
              <a:t>-th smallest element in a list of </a:t>
            </a:r>
            <a:r>
              <a:rPr lang="en-US" altLang="en-US" i="1"/>
              <a:t>n</a:t>
            </a:r>
            <a:r>
              <a:rPr lang="en-US" altLang="en-US"/>
              <a:t> numbers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i="1"/>
              <a:t>k = </a:t>
            </a:r>
            <a:r>
              <a:rPr lang="en-US" altLang="en-US"/>
              <a:t>1 or </a:t>
            </a:r>
            <a:r>
              <a:rPr lang="en-US" altLang="en-US" i="1"/>
              <a:t>k </a:t>
            </a:r>
            <a:r>
              <a:rPr lang="en-US" altLang="en-US"/>
              <a:t>= </a:t>
            </a:r>
            <a:r>
              <a:rPr lang="en-US" altLang="en-US" i="1"/>
              <a:t>n</a:t>
            </a:r>
            <a:br>
              <a:rPr lang="en-US" altLang="en-US" i="1"/>
            </a:br>
            <a:br>
              <a:rPr lang="en-US" altLang="en-US" i="1"/>
            </a:br>
            <a:endParaRPr lang="en-US" altLang="en-US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i="1" u="sng"/>
              <a:t>median</a:t>
            </a:r>
            <a:r>
              <a:rPr lang="en-US" altLang="en-US"/>
              <a:t>: </a:t>
            </a:r>
            <a:r>
              <a:rPr lang="en-US" altLang="en-US" i="1"/>
              <a:t>k</a:t>
            </a:r>
            <a:r>
              <a:rPr lang="en-US" altLang="en-US"/>
              <a:t> = </a:t>
            </a:r>
            <a:r>
              <a:rPr lang="en-US" altLang="en-US">
                <a:sym typeface="Symbol" panose="05050102010706020507" pitchFamily="18" charset="2"/>
              </a:rPr>
              <a:t></a:t>
            </a:r>
            <a:r>
              <a:rPr lang="en-US" altLang="en-US">
                <a:cs typeface="Arial" panose="020B0604020202020204" pitchFamily="34" charset="0"/>
              </a:rPr>
              <a:t>n/2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    Example: </a:t>
            </a:r>
            <a:r>
              <a:rPr lang="en-US" altLang="en-US"/>
              <a:t>4,  1,  10,  9,  7,  12,  8,  2,  15	  median = 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The median is used in statistics as a measure of an average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value of a sample.  In fact, it is a better (more robust) indicator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than the mean, which is used for the same purpose.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71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81EF-866A-4E46-9F48-F41E43227FC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305800" cy="381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altLang="en-US"/>
              <a:t>Algorithms for the Selection Problem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143000"/>
            <a:ext cx="8609013" cy="5715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The sorting-based algorithm: Sort and return the </a:t>
            </a:r>
            <a:r>
              <a:rPr lang="en-US" altLang="en-US" i="1"/>
              <a:t>k</a:t>
            </a:r>
            <a:r>
              <a:rPr lang="en-US" altLang="en-US"/>
              <a:t>-th element</a:t>
            </a:r>
            <a:br>
              <a:rPr lang="en-US" altLang="en-US"/>
            </a:br>
            <a:r>
              <a:rPr lang="en-US" altLang="en-US"/>
              <a:t>Efficiency (if sorted by mergesort): </a:t>
            </a:r>
            <a:r>
              <a:rPr lang="el-GR" altLang="en-US"/>
              <a:t>Θ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/>
              <a:t>)</a:t>
            </a:r>
            <a:endParaRPr lang="el-GR" altLang="en-US"/>
          </a:p>
          <a:p>
            <a:pPr marL="0" indent="0">
              <a:lnSpc>
                <a:spcPct val="90000"/>
              </a:lnSpc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A faster algorithm is based on the array </a:t>
            </a:r>
            <a:r>
              <a:rPr lang="en-US" altLang="en-US" i="1" u="sng"/>
              <a:t>partitioning</a:t>
            </a:r>
            <a:r>
              <a:rPr lang="en-US" altLang="en-US"/>
              <a:t>: </a:t>
            </a:r>
            <a:br>
              <a:rPr lang="en-US" altLang="en-US"/>
            </a:br>
            <a:endParaRPr lang="en-US" altLang="en-US"/>
          </a:p>
          <a:p>
            <a:pPr marL="0" indent="0">
              <a:lnSpc>
                <a:spcPct val="90000"/>
              </a:lnSpc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None/>
            </a:pPr>
            <a:br>
              <a:rPr lang="en-US" altLang="en-US"/>
            </a:br>
            <a:endParaRPr lang="en-US" altLang="en-US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Assuming that the array is indexed from 0 to </a:t>
            </a:r>
            <a:r>
              <a:rPr lang="en-US" altLang="en-US" i="1"/>
              <a:t>n</a:t>
            </a:r>
            <a:r>
              <a:rPr lang="en-US" altLang="en-US"/>
              <a:t>-1</a:t>
            </a:r>
            <a:r>
              <a:rPr lang="en-US" altLang="en-US" i="1"/>
              <a:t> </a:t>
            </a:r>
            <a:r>
              <a:rPr lang="en-US" altLang="en-US"/>
              <a:t>and </a:t>
            </a:r>
            <a:r>
              <a:rPr lang="en-US" altLang="en-US" i="1"/>
              <a:t>s </a:t>
            </a:r>
            <a:r>
              <a:rPr lang="en-US" altLang="en-US"/>
              <a:t>is a split position obtained by the array partitioning: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If </a:t>
            </a:r>
            <a:r>
              <a:rPr lang="en-US" altLang="en-US" i="1"/>
              <a:t>s = k</a:t>
            </a:r>
            <a:r>
              <a:rPr lang="en-US" altLang="en-US"/>
              <a:t>-1, the problem is solved;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if </a:t>
            </a:r>
            <a:r>
              <a:rPr lang="en-US" altLang="en-US" i="1"/>
              <a:t>s &gt; k</a:t>
            </a:r>
            <a:r>
              <a:rPr lang="en-US" altLang="en-US"/>
              <a:t>-1, look for the </a:t>
            </a:r>
            <a:r>
              <a:rPr lang="en-US" altLang="en-US" i="1"/>
              <a:t>k-</a:t>
            </a:r>
            <a:r>
              <a:rPr lang="en-US" altLang="en-US"/>
              <a:t>th smallest element in the left part;</a:t>
            </a:r>
            <a:br>
              <a:rPr lang="en-US" altLang="en-US"/>
            </a:br>
            <a:r>
              <a:rPr lang="en-US" altLang="en-US"/>
              <a:t>if </a:t>
            </a:r>
            <a:r>
              <a:rPr lang="en-US" altLang="en-US" i="1"/>
              <a:t>s &lt; k</a:t>
            </a:r>
            <a:r>
              <a:rPr lang="en-US" altLang="en-US"/>
              <a:t>-1, look for the (</a:t>
            </a:r>
            <a:r>
              <a:rPr lang="en-US" altLang="en-US" i="1"/>
              <a:t>k</a:t>
            </a:r>
            <a:r>
              <a:rPr lang="en-US" altLang="en-US"/>
              <a:t>-</a:t>
            </a:r>
            <a:r>
              <a:rPr lang="en-US" altLang="en-US" i="1"/>
              <a:t>s</a:t>
            </a:r>
            <a:r>
              <a:rPr lang="en-US" altLang="en-US"/>
              <a:t>)-th smallest element in the right part.</a:t>
            </a:r>
            <a:br>
              <a:rPr lang="en-US" altLang="en-US"/>
            </a:br>
            <a:endParaRPr lang="en-US" altLang="en-US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Note: The algorithm can simply continue until</a:t>
            </a:r>
            <a:r>
              <a:rPr lang="en-US" altLang="en-US" i="1"/>
              <a:t> s =</a:t>
            </a:r>
            <a:r>
              <a:rPr lang="en-US" altLang="en-US"/>
              <a:t> </a:t>
            </a:r>
            <a:r>
              <a:rPr lang="en-US" altLang="en-US" i="1"/>
              <a:t>k</a:t>
            </a:r>
            <a:r>
              <a:rPr lang="en-US" altLang="en-US"/>
              <a:t>-1.</a:t>
            </a:r>
          </a:p>
        </p:txBody>
      </p:sp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2819400" y="3276600"/>
            <a:ext cx="63881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4724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198" name="Line 6"/>
          <p:cNvSpPr>
            <a:spLocks noChangeShapeType="1"/>
          </p:cNvSpPr>
          <p:nvPr/>
        </p:nvSpPr>
        <p:spPr bwMode="auto">
          <a:xfrm>
            <a:off x="5105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4800600" y="2819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s</a:t>
            </a:r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2743200" y="320040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all are </a:t>
            </a:r>
            <a:r>
              <a:rPr lang="en-US" altLang="en-US">
                <a:cs typeface="Times New Roman" panose="02020603050405020304" pitchFamily="18" charset="0"/>
              </a:rPr>
              <a:t>≤ A[</a:t>
            </a:r>
            <a:r>
              <a:rPr lang="en-US" altLang="en-US" i="1">
                <a:cs typeface="Times New Roman" panose="02020603050405020304" pitchFamily="18" charset="0"/>
              </a:rPr>
              <a:t>s</a:t>
            </a:r>
            <a:r>
              <a:rPr lang="en-US" altLang="en-US"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6096000" y="320040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all are </a:t>
            </a:r>
            <a:r>
              <a:rPr lang="en-US" altLang="en-US">
                <a:cs typeface="Times New Roman" panose="02020603050405020304" pitchFamily="18" charset="0"/>
              </a:rPr>
              <a:t>≥ A[</a:t>
            </a:r>
            <a:r>
              <a:rPr lang="en-US" altLang="en-US" i="1">
                <a:cs typeface="Times New Roman" panose="02020603050405020304" pitchFamily="18" charset="0"/>
              </a:rPr>
              <a:t>s</a:t>
            </a:r>
            <a:r>
              <a:rPr lang="en-US" altLang="en-US"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4957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9D7-D957-450A-BC23-938E072C6A3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Lomuto’s Partitioning Algorithm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Scans the array left to right maintaining the array’s partition into three contiguous sections: &lt; </a:t>
            </a:r>
            <a:r>
              <a:rPr lang="en-US" altLang="en-US" i="1"/>
              <a:t>p</a:t>
            </a:r>
            <a:r>
              <a:rPr lang="en-US" altLang="en-US"/>
              <a:t>,  </a:t>
            </a:r>
            <a:r>
              <a:rPr lang="en-US" altLang="en-US">
                <a:sym typeface="Symbol" panose="05050102010706020507" pitchFamily="18" charset="2"/>
              </a:rPr>
              <a:t>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, and unknown, where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 is the value of the first element (the partition’s </a:t>
            </a:r>
            <a:r>
              <a:rPr lang="en-US" altLang="en-US" i="1" u="sng">
                <a:sym typeface="Symbol" panose="05050102010706020507" pitchFamily="18" charset="2"/>
              </a:rPr>
              <a:t>pivot</a:t>
            </a:r>
            <a:r>
              <a:rPr lang="en-US" altLang="en-US">
                <a:sym typeface="Symbol" panose="05050102010706020507" pitchFamily="18" charset="2"/>
              </a:rPr>
              <a:t>). </a:t>
            </a:r>
          </a:p>
          <a:p>
            <a:pPr marL="0" indent="0"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>
                <a:sym typeface="Symbol" panose="05050102010706020507" pitchFamily="18" charset="2"/>
              </a:rPr>
              <a:t>On each iteration the unknown section is decreased by one element until it’s empty and a partition is achieved by exchanging the pivot with the element in the split position </a:t>
            </a:r>
            <a:r>
              <a:rPr lang="en-US" altLang="en-US" i="1">
                <a:sym typeface="Symbol" panose="05050102010706020507" pitchFamily="18" charset="2"/>
              </a:rPr>
              <a:t>s.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</p:txBody>
      </p:sp>
      <p:pic>
        <p:nvPicPr>
          <p:cNvPr id="450564" name="Picture 4" descr="Fig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12623"/>
            <a:ext cx="68580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566" name="Picture 6" descr="Fig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48200"/>
            <a:ext cx="68580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81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BD83-BF08-441B-979B-02848997439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Tracing Lomuto’s Partioning Algorithm</a:t>
            </a:r>
          </a:p>
        </p:txBody>
      </p:sp>
      <p:graphicFrame>
        <p:nvGraphicFramePr>
          <p:cNvPr id="444802" name="Group 386"/>
          <p:cNvGraphicFramePr>
            <a:graphicFrameLocks noGrp="1"/>
          </p:cNvGraphicFramePr>
          <p:nvPr>
            <p:ph idx="1"/>
          </p:nvPr>
        </p:nvGraphicFramePr>
        <p:xfrm>
          <a:off x="3505200" y="1447801"/>
          <a:ext cx="4953000" cy="490538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50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7AC2-43BA-4871-AEAB-B6B0FEE667E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Tracing Quickselect (Partition-based Algorithm)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19200"/>
            <a:ext cx="8153400" cy="5181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Find the median of   4,  1,  10,  9,  7,  12,  8,  2,  15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Here: </a:t>
            </a:r>
            <a:r>
              <a:rPr lang="en-US" altLang="en-US" i="1" dirty="0"/>
              <a:t>n</a:t>
            </a:r>
            <a:r>
              <a:rPr lang="en-US" altLang="en-US" dirty="0"/>
              <a:t> = 9, </a:t>
            </a:r>
            <a:r>
              <a:rPr lang="en-US" altLang="en-US" i="1" dirty="0"/>
              <a:t>k</a:t>
            </a:r>
            <a:r>
              <a:rPr lang="en-US" altLang="en-US" dirty="0"/>
              <a:t> = </a:t>
            </a:r>
            <a:r>
              <a:rPr lang="en-US" altLang="en-US" dirty="0">
                <a:sym typeface="Symbol" panose="05050102010706020507" pitchFamily="18" charset="2"/>
              </a:rPr>
              <a:t></a:t>
            </a:r>
            <a:r>
              <a:rPr lang="en-US" altLang="en-US" dirty="0">
                <a:cs typeface="Arial" panose="020B0604020202020204" pitchFamily="34" charset="0"/>
              </a:rPr>
              <a:t>9/2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 = 5, </a:t>
            </a:r>
            <a:r>
              <a:rPr lang="en-US" altLang="en-US" i="1" dirty="0">
                <a:cs typeface="Arial" panose="020B0604020202020204" pitchFamily="34" charset="0"/>
                <a:sym typeface="Symbol" panose="05050102010706020507" pitchFamily="18" charset="2"/>
              </a:rPr>
              <a:t>k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-1=4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endParaRPr lang="en-US" altLang="en-US" sz="2000" dirty="0"/>
          </a:p>
          <a:p>
            <a:pPr>
              <a:buFont typeface="Monotype Sorts" pitchFamily="2" charset="2"/>
              <a:buNone/>
            </a:pPr>
            <a:r>
              <a:rPr lang="en-US" altLang="en-US" sz="1600" dirty="0"/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/>
              <a:t>                       </a:t>
            </a:r>
          </a:p>
        </p:txBody>
      </p:sp>
      <p:graphicFrame>
        <p:nvGraphicFramePr>
          <p:cNvPr id="454921" name="Group 265"/>
          <p:cNvGraphicFramePr>
            <a:graphicFrameLocks noGrp="1"/>
          </p:cNvGraphicFramePr>
          <p:nvPr>
            <p:ph sz="half" idx="2"/>
          </p:nvPr>
        </p:nvGraphicFramePr>
        <p:xfrm>
          <a:off x="6400800" y="2362200"/>
          <a:ext cx="4046538" cy="2458404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4917" name="Text Box 261"/>
          <p:cNvSpPr txBox="1">
            <a:spLocks noChangeArrowheads="1"/>
          </p:cNvSpPr>
          <p:nvPr/>
        </p:nvSpPr>
        <p:spPr bwMode="auto">
          <a:xfrm>
            <a:off x="1981200" y="3276600"/>
            <a:ext cx="426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1st partitioning: </a:t>
            </a:r>
            <a:r>
              <a:rPr lang="en-US" altLang="en-US" i="1"/>
              <a:t>s=</a:t>
            </a:r>
            <a:r>
              <a:rPr lang="en-US" altLang="en-US"/>
              <a:t>2</a:t>
            </a:r>
            <a:r>
              <a:rPr lang="en-US" altLang="en-US" i="1"/>
              <a:t>&lt;k-</a:t>
            </a:r>
            <a:r>
              <a:rPr lang="en-US" altLang="en-US"/>
              <a:t>1=4</a:t>
            </a:r>
          </a:p>
        </p:txBody>
      </p:sp>
      <p:sp>
        <p:nvSpPr>
          <p:cNvPr id="454918" name="Text Box 262"/>
          <p:cNvSpPr txBox="1">
            <a:spLocks noChangeArrowheads="1"/>
          </p:cNvSpPr>
          <p:nvPr/>
        </p:nvSpPr>
        <p:spPr bwMode="auto">
          <a:xfrm>
            <a:off x="2133600" y="4343400"/>
            <a:ext cx="426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2nd partitioning: </a:t>
            </a:r>
            <a:r>
              <a:rPr lang="en-US" altLang="en-US" i="1"/>
              <a:t>s=</a:t>
            </a:r>
            <a:r>
              <a:rPr lang="en-US" altLang="en-US"/>
              <a:t>4</a:t>
            </a:r>
            <a:r>
              <a:rPr lang="en-US" altLang="en-US" i="1"/>
              <a:t>=k-</a:t>
            </a:r>
            <a:r>
              <a:rPr lang="en-US" altLang="en-US"/>
              <a:t>1</a:t>
            </a:r>
          </a:p>
        </p:txBody>
      </p:sp>
      <p:sp>
        <p:nvSpPr>
          <p:cNvPr id="454920" name="Text Box 264"/>
          <p:cNvSpPr txBox="1">
            <a:spLocks noChangeArrowheads="1"/>
          </p:cNvSpPr>
          <p:nvPr/>
        </p:nvSpPr>
        <p:spPr bwMode="auto">
          <a:xfrm>
            <a:off x="4191000" y="5334000"/>
            <a:ext cx="426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median is A[4]= 8</a:t>
            </a:r>
          </a:p>
        </p:txBody>
      </p:sp>
      <p:sp>
        <p:nvSpPr>
          <p:cNvPr id="454923" name="Line 267"/>
          <p:cNvSpPr>
            <a:spLocks noChangeShapeType="1"/>
          </p:cNvSpPr>
          <p:nvPr/>
        </p:nvSpPr>
        <p:spPr bwMode="auto">
          <a:xfrm>
            <a:off x="6400800" y="2743200"/>
            <a:ext cx="4038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C46A-6FD3-4C12-8D85-502124D711A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763000" cy="53340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altLang="en-US"/>
              <a:t>Efficiency of Quickselect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 marL="0" indent="0">
              <a:spcBef>
                <a:spcPct val="40000"/>
              </a:spcBef>
              <a:buNone/>
            </a:pPr>
            <a:r>
              <a:rPr lang="en-US" altLang="en-US">
                <a:cs typeface="Arial" panose="020B0604020202020204" pitchFamily="34" charset="0"/>
              </a:rPr>
              <a:t>Average case (average split in the middle): </a:t>
            </a:r>
          </a:p>
          <a:p>
            <a:pPr marL="0" indent="0">
              <a:spcBef>
                <a:spcPct val="40000"/>
              </a:spcBef>
              <a:buNone/>
            </a:pPr>
            <a:r>
              <a:rPr lang="en-US" altLang="en-US">
                <a:cs typeface="Arial" panose="020B0604020202020204" pitchFamily="34" charset="0"/>
              </a:rPr>
              <a:t>  C(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) = C(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/2)+(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+1)                 C(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) </a:t>
            </a:r>
            <a:r>
              <a:rPr kumimoji="0"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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)</a:t>
            </a:r>
            <a:endParaRPr lang="el-GR" altLang="en-US"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r>
              <a:rPr lang="en-US" altLang="en-US">
                <a:cs typeface="Arial" panose="020B0604020202020204" pitchFamily="34" charset="0"/>
              </a:rPr>
              <a:t>Worst case (degenerate split):   C(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) </a:t>
            </a:r>
            <a:r>
              <a:rPr kumimoji="0"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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ct val="40000"/>
              </a:spcBef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r>
              <a:rPr lang="en-US" altLang="en-US">
                <a:cs typeface="Arial" panose="020B0604020202020204" pitchFamily="34" charset="0"/>
              </a:rPr>
              <a:t>A more sophisticated choice of the pivot leads to a complicated algorithm with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) worst-case efficiency.</a:t>
            </a:r>
            <a:endParaRPr lang="en-US" altLang="en-US"/>
          </a:p>
          <a:p>
            <a:pPr marL="0" indent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7357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</TotalTime>
  <Words>1403</Words>
  <Application>Microsoft Office PowerPoint</Application>
  <PresentationFormat>Widescreen</PresentationFormat>
  <Paragraphs>212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CMPS 3120       Algorithm Analysis  </vt:lpstr>
      <vt:lpstr>Variable-Size-Decrease Algorithms</vt:lpstr>
      <vt:lpstr>Euclid’s Algorithm</vt:lpstr>
      <vt:lpstr>Selection Problem</vt:lpstr>
      <vt:lpstr>Algorithms for the Selection Problem</vt:lpstr>
      <vt:lpstr>Lomuto’s Partitioning Algorithm</vt:lpstr>
      <vt:lpstr>Tracing Lomuto’s Partioning Algorithm</vt:lpstr>
      <vt:lpstr>Tracing Quickselect (Partition-based Algorithm)</vt:lpstr>
      <vt:lpstr>Efficiency of Quickselect</vt:lpstr>
      <vt:lpstr>PowerPoint Presentation</vt:lpstr>
      <vt:lpstr>One-Pile Nim</vt:lpstr>
      <vt:lpstr>One-Pile Nim</vt:lpstr>
      <vt:lpstr>Partial Graph of One-Pile Nim with m = 4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49</cp:revision>
  <dcterms:created xsi:type="dcterms:W3CDTF">2016-08-31T19:16:09Z</dcterms:created>
  <dcterms:modified xsi:type="dcterms:W3CDTF">2021-09-02T23:39:51Z</dcterms:modified>
</cp:coreProperties>
</file>