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6595E-9241-4D77-9AE6-62F681E1136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50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61AE0-42B3-4EFA-9000-B799EB64ED2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170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2EE28-C463-4247-9542-3CBA45AF72D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299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3C079-961C-4C50-B873-B71BAEEA9C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887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998D9-EB93-47FD-A504-DF12835FC23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347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D7FCD-38C3-4FA0-82D5-D3A463EE30D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915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6B70D-9766-4007-AB50-41AE7ED68D2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685800"/>
            <a:ext cx="6400800" cy="3600450"/>
          </a:xfrm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25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7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5077-AE02-4A23-AFA6-93C489D4B51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Space-for-time tradeoffs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Monotype Sorts" pitchFamily="2" charset="2"/>
              <a:buNone/>
            </a:pPr>
            <a:r>
              <a:rPr lang="en-US" altLang="en-US"/>
              <a:t>Two varieties of space-for-time algorithms: </a:t>
            </a:r>
          </a:p>
          <a:p>
            <a:r>
              <a:rPr lang="en-US" altLang="en-US" i="1" u="sng"/>
              <a:t>input enhancement</a:t>
            </a:r>
            <a:r>
              <a:rPr lang="en-US" altLang="en-US"/>
              <a:t>  </a:t>
            </a:r>
            <a:r>
              <a:rPr lang="en-US" altLang="en-US">
                <a:cs typeface="Times New Roman" panose="02020603050405020304" pitchFamily="18" charset="0"/>
              </a:rPr>
              <a:t>—</a:t>
            </a:r>
            <a:r>
              <a:rPr lang="en-US" altLang="en-US"/>
              <a:t> preprocess the input (or its part) to store some info to be used later in solving the problem </a:t>
            </a:r>
          </a:p>
          <a:p>
            <a:pPr lvl="1"/>
            <a:r>
              <a:rPr lang="en-US" altLang="en-US" sz="2400"/>
              <a:t>counting sorts</a:t>
            </a:r>
          </a:p>
          <a:p>
            <a:pPr lvl="1"/>
            <a:r>
              <a:rPr lang="en-US" altLang="en-US" sz="2400"/>
              <a:t>string searching algorithms</a:t>
            </a:r>
          </a:p>
          <a:p>
            <a:pPr lvl="1"/>
            <a:endParaRPr lang="en-US" altLang="en-US" sz="2400"/>
          </a:p>
          <a:p>
            <a:r>
              <a:rPr lang="en-US" altLang="en-US" i="1" u="sng"/>
              <a:t>prestructuring</a:t>
            </a:r>
            <a:r>
              <a:rPr lang="en-US" altLang="en-US"/>
              <a:t> </a:t>
            </a:r>
            <a:r>
              <a:rPr lang="en-US" altLang="en-US">
                <a:cs typeface="Times New Roman" panose="02020603050405020304" pitchFamily="18" charset="0"/>
              </a:rPr>
              <a:t>—</a:t>
            </a:r>
            <a:r>
              <a:rPr lang="en-US" altLang="en-US"/>
              <a:t> preprocess the input to make accessing its elements easier</a:t>
            </a:r>
          </a:p>
          <a:p>
            <a:pPr lvl="1"/>
            <a:r>
              <a:rPr lang="en-US" altLang="en-US" sz="2400"/>
              <a:t>hashing</a:t>
            </a:r>
          </a:p>
          <a:p>
            <a:pPr lvl="1"/>
            <a:r>
              <a:rPr lang="en-US" altLang="en-US" sz="2400"/>
              <a:t>indexing schemes (e.g., B-trees)</a:t>
            </a:r>
          </a:p>
          <a:p>
            <a:pPr lvl="1">
              <a:buFontTx/>
              <a:buNone/>
            </a:pPr>
            <a:endParaRPr lang="en-US" altLang="en-US" sz="1800"/>
          </a:p>
          <a:p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02211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7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4FB0-14EF-462B-9F05-7C6E4919529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Review: String searching by brute force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4905375"/>
          </a:xfrm>
        </p:spPr>
        <p:txBody>
          <a:bodyPr/>
          <a:lstStyle/>
          <a:p>
            <a:pPr marL="971550" indent="-971550">
              <a:buNone/>
            </a:pPr>
            <a:r>
              <a:rPr lang="en-US" altLang="en-US" i="1" dirty="0"/>
              <a:t>pattern</a:t>
            </a:r>
            <a:r>
              <a:rPr lang="en-US" altLang="en-US" dirty="0"/>
              <a:t>: a string of </a:t>
            </a:r>
            <a:r>
              <a:rPr lang="en-US" altLang="en-US" i="1" dirty="0"/>
              <a:t>m</a:t>
            </a:r>
            <a:r>
              <a:rPr lang="en-US" altLang="en-US" dirty="0"/>
              <a:t> characters to search for</a:t>
            </a:r>
          </a:p>
          <a:p>
            <a:pPr marL="971550" indent="-971550">
              <a:buNone/>
            </a:pPr>
            <a:r>
              <a:rPr lang="en-US" altLang="en-US" i="1" dirty="0"/>
              <a:t>text</a:t>
            </a:r>
            <a:r>
              <a:rPr lang="en-US" altLang="en-US" dirty="0"/>
              <a:t>: a (long) string of </a:t>
            </a:r>
            <a:r>
              <a:rPr lang="en-US" altLang="en-US" i="1" dirty="0"/>
              <a:t>n</a:t>
            </a:r>
            <a:r>
              <a:rPr lang="en-US" altLang="en-US" dirty="0"/>
              <a:t> characters to search in</a:t>
            </a:r>
          </a:p>
          <a:p>
            <a:pPr marL="971550" indent="-971550"/>
            <a:endParaRPr lang="en-US" altLang="en-US" dirty="0"/>
          </a:p>
          <a:p>
            <a:pPr marL="971550" indent="-971550">
              <a:buNone/>
            </a:pPr>
            <a:r>
              <a:rPr lang="en-US" altLang="en-US" i="1" u="sng" dirty="0"/>
              <a:t>Brute force algorithm</a:t>
            </a:r>
            <a:endParaRPr lang="en-US" altLang="en-US" dirty="0"/>
          </a:p>
          <a:p>
            <a:pPr marL="971550" indent="-971550">
              <a:buNone/>
            </a:pPr>
            <a:r>
              <a:rPr lang="en-US" altLang="en-US" dirty="0"/>
              <a:t>Step 1	Align pattern at beginning of text</a:t>
            </a:r>
          </a:p>
          <a:p>
            <a:pPr marL="971550" indent="-971550">
              <a:buNone/>
            </a:pPr>
            <a:r>
              <a:rPr lang="en-US" altLang="en-US" dirty="0"/>
              <a:t>Step 2	Moving from right to left, compare each character of</a:t>
            </a:r>
            <a:br>
              <a:rPr lang="en-US" altLang="en-US" dirty="0"/>
            </a:br>
            <a:r>
              <a:rPr lang="en-US" altLang="en-US" dirty="0"/>
              <a:t>pattern to the corresponding character in text until either all characters are found to match (successful search) or a mismatch is detected</a:t>
            </a:r>
          </a:p>
          <a:p>
            <a:pPr marL="971550" indent="-971550">
              <a:buNone/>
            </a:pPr>
            <a:r>
              <a:rPr lang="en-US" altLang="en-US" dirty="0"/>
              <a:t>Step 3  	While a mismatch is detected and the text is not yet exhausted, realign pattern one position to the right and repeat Step 2</a:t>
            </a:r>
          </a:p>
        </p:txBody>
      </p:sp>
    </p:spTree>
    <p:extLst>
      <p:ext uri="{BB962C8B-B14F-4D97-AF65-F5344CB8AC3E}">
        <p14:creationId xmlns:p14="http://schemas.microsoft.com/office/powerpoint/2010/main" val="109013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7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2C-1076-48EA-95F6-24AD8DA7910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searching by preprocessing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Several string searching algorithms are based on the input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enhancement idea of  preprocessing the pattern 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Knuth-Morris-Pratt (KMP)  algorithm preprocesses   pattern left to right to get useful information for later searching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Boyer -Moore algorithm preprocesses pattern right to left and store information into two tables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Horspool’s algorithm simplifies the Boyer-Moore algorithm by using just one table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28027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7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956-5D31-4002-BDEA-ADD4643E37D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Horspool’s Algorithm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/>
              <a:t>A simplified version of Boyer-Moore algorithm:</a:t>
            </a:r>
          </a:p>
          <a:p>
            <a:pPr lvl="1"/>
            <a:endParaRPr lang="en-US" altLang="en-US"/>
          </a:p>
          <a:p>
            <a:pPr lvl="1"/>
            <a:r>
              <a:rPr lang="en-US" altLang="en-US" sz="2400"/>
              <a:t>preprocesses pattern to generate a shift table that determines how much to shift the pattern when a mismatch occurs </a:t>
            </a:r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always makes a shift based on the text’s character </a:t>
            </a:r>
            <a:r>
              <a:rPr lang="en-US" altLang="en-US" sz="2400" i="1"/>
              <a:t>c </a:t>
            </a:r>
            <a:r>
              <a:rPr lang="en-US" altLang="en-US" sz="2400"/>
              <a:t>aligned with the </a:t>
            </a:r>
            <a:r>
              <a:rPr lang="en-US" altLang="en-US" sz="2400" u="sng"/>
              <a:t>last</a:t>
            </a:r>
            <a:r>
              <a:rPr lang="en-US" altLang="en-US" sz="2400"/>
              <a:t> character in the pattern according to the shift table’s entry for </a:t>
            </a:r>
            <a:r>
              <a:rPr lang="en-US" altLang="en-US" sz="2400" i="1"/>
              <a:t>c</a:t>
            </a:r>
            <a:endParaRPr lang="en-US" altLang="en-US" sz="2400"/>
          </a:p>
          <a:p>
            <a:pPr marL="0" indent="0"/>
            <a:endParaRPr lang="en-US" altLang="en-US"/>
          </a:p>
          <a:p>
            <a:pPr marL="0" indent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22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D1D1-96E3-4C71-88E6-EE7A0A67C5D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far to shift?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6230" y="1219200"/>
            <a:ext cx="8534400" cy="5638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Look at first (rightmost) character in text that was compared: </a:t>
            </a:r>
          </a:p>
          <a:p>
            <a:r>
              <a:rPr lang="en-US" altLang="en-US" dirty="0"/>
              <a:t>The character is not in the pattern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>
                <a:latin typeface="Courier New" panose="02070309020205020404" pitchFamily="49" charset="0"/>
              </a:rPr>
              <a:t>.....</a:t>
            </a:r>
            <a:r>
              <a:rPr lang="en-US" altLang="en-US" sz="2000" i="1" dirty="0">
                <a:latin typeface="Courier New" panose="02070309020205020404" pitchFamily="49" charset="0"/>
              </a:rPr>
              <a:t>c</a:t>
            </a:r>
            <a:r>
              <a:rPr lang="en-US" altLang="en-US" sz="2000" dirty="0">
                <a:latin typeface="Courier New" panose="02070309020205020404" pitchFamily="49" charset="0"/>
              </a:rPr>
              <a:t>...................... </a:t>
            </a:r>
            <a:r>
              <a:rPr lang="en-US" altLang="en-US" sz="2000" dirty="0"/>
              <a:t>(</a:t>
            </a:r>
            <a:r>
              <a:rPr lang="en-US" altLang="en-US" sz="2000" i="1" dirty="0">
                <a:latin typeface="Courier New" panose="02070309020205020404" pitchFamily="49" charset="0"/>
              </a:rPr>
              <a:t>c</a:t>
            </a:r>
            <a:r>
              <a:rPr lang="en-US" altLang="en-US" sz="2000" dirty="0"/>
              <a:t> not in pattern)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BAOBAB</a:t>
            </a:r>
            <a:br>
              <a:rPr lang="en-US" altLang="en-US" dirty="0">
                <a:latin typeface="Courier New" panose="02070309020205020404" pitchFamily="49" charset="0"/>
              </a:rPr>
            </a:br>
            <a:endParaRPr lang="en-US" altLang="en-US" dirty="0"/>
          </a:p>
          <a:p>
            <a:r>
              <a:rPr lang="en-US" altLang="en-US" dirty="0"/>
              <a:t>The character is in the pattern (but not the rightmost)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.....O...................... </a:t>
            </a:r>
            <a:r>
              <a:rPr lang="en-US" altLang="en-US" sz="2000" dirty="0"/>
              <a:t>(</a:t>
            </a:r>
            <a:r>
              <a:rPr lang="en-US" altLang="en-US" sz="2000" dirty="0">
                <a:latin typeface="Courier New" panose="02070309020205020404" pitchFamily="49" charset="0"/>
              </a:rPr>
              <a:t>O</a:t>
            </a:r>
            <a:r>
              <a:rPr lang="en-US" altLang="en-US" sz="2000" dirty="0"/>
              <a:t> occurs once in pattern)</a:t>
            </a:r>
            <a:br>
              <a:rPr lang="en-US" altLang="en-US" sz="2000" dirty="0"/>
            </a:br>
            <a:r>
              <a:rPr lang="en-US" altLang="en-US" sz="2000" dirty="0">
                <a:latin typeface="Courier New" panose="02070309020205020404" pitchFamily="49" charset="0"/>
              </a:rPr>
              <a:t>  BAOBAB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.....A...................... </a:t>
            </a:r>
            <a:r>
              <a:rPr lang="en-US" altLang="en-US" sz="2000" dirty="0"/>
              <a:t>(</a:t>
            </a:r>
            <a:r>
              <a:rPr lang="en-US" altLang="en-US" sz="2000" dirty="0">
                <a:latin typeface="Courier New" panose="02070309020205020404" pitchFamily="49" charset="0"/>
              </a:rPr>
              <a:t>A</a:t>
            </a:r>
            <a:r>
              <a:rPr lang="en-US" altLang="en-US" sz="2000" dirty="0"/>
              <a:t> occurs twice in pattern)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BAOBAB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endParaRPr lang="en-US" altLang="en-US" sz="2000" dirty="0"/>
          </a:p>
          <a:p>
            <a:r>
              <a:rPr lang="en-US" altLang="en-US" dirty="0"/>
              <a:t>The rightmost characters do match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.....B......................                   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BAOBAB</a:t>
            </a:r>
            <a:r>
              <a:rPr lang="en-US" altLang="en-US" sz="2000" dirty="0"/>
              <a:t> </a:t>
            </a:r>
            <a:endParaRPr lang="en-US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8195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7 ©2012 Pearson Education, Inc. Upper Saddle River, NJ. All Rights Reserved. 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5B-554A-4DEC-A162-4BE0C970572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Shift table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5424" y="1714082"/>
            <a:ext cx="8610600" cy="4519808"/>
          </a:xfrm>
        </p:spPr>
        <p:txBody>
          <a:bodyPr/>
          <a:lstStyle/>
          <a:p>
            <a:r>
              <a:rPr lang="en-US" altLang="en-US" dirty="0"/>
              <a:t>Shift sizes can be precomputed by the formula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distance from </a:t>
            </a:r>
            <a:r>
              <a:rPr lang="en-US" altLang="en-US" i="1" dirty="0"/>
              <a:t>c</a:t>
            </a:r>
            <a:r>
              <a:rPr lang="en-US" altLang="en-US" dirty="0"/>
              <a:t>’s rightmost occurrence in pattern, among its first </a:t>
            </a:r>
            <a:r>
              <a:rPr lang="en-US" altLang="en-US" i="1" dirty="0"/>
              <a:t>m-</a:t>
            </a:r>
            <a:r>
              <a:rPr lang="en-US" altLang="en-US" dirty="0"/>
              <a:t>1 characters to its right end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    pattern’s length </a:t>
            </a:r>
            <a:r>
              <a:rPr lang="en-US" altLang="en-US" i="1" dirty="0"/>
              <a:t>m</a:t>
            </a:r>
            <a:r>
              <a:rPr lang="en-US" altLang="en-US" dirty="0"/>
              <a:t>, otherwise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</a:t>
            </a:r>
          </a:p>
          <a:p>
            <a:r>
              <a:rPr lang="en-US" altLang="en-US" dirty="0"/>
              <a:t>By scanning pattern before search begins and stored in a table called </a:t>
            </a:r>
            <a:r>
              <a:rPr lang="en-US" altLang="en-US" i="1" dirty="0"/>
              <a:t>shift table</a:t>
            </a:r>
            <a:br>
              <a:rPr lang="en-US" altLang="en-US" i="1" u="sng" dirty="0"/>
            </a:br>
            <a:endParaRPr lang="en-US" altLang="en-US" dirty="0"/>
          </a:p>
          <a:p>
            <a:r>
              <a:rPr lang="en-US" altLang="en-US" dirty="0"/>
              <a:t>Shift table is indexed by text and pattern alphabet </a:t>
            </a:r>
            <a:br>
              <a:rPr lang="en-US" altLang="en-US" dirty="0"/>
            </a:br>
            <a:r>
              <a:rPr lang="en-US" altLang="en-US" dirty="0" err="1"/>
              <a:t>Eg</a:t>
            </a:r>
            <a:r>
              <a:rPr lang="en-US" altLang="en-US" dirty="0"/>
              <a:t>, for </a:t>
            </a:r>
            <a:r>
              <a:rPr lang="en-US" altLang="en-US" dirty="0">
                <a:latin typeface="Courier New" panose="02070309020205020404" pitchFamily="49" charset="0"/>
              </a:rPr>
              <a:t>BAOBAB:</a:t>
            </a:r>
            <a:endParaRPr lang="en-US" altLang="en-US" sz="2800" dirty="0"/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6689725" y="54483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pSp>
        <p:nvGrpSpPr>
          <p:cNvPr id="411653" name="Group 5"/>
          <p:cNvGrpSpPr>
            <a:grpSpLocks/>
          </p:cNvGrpSpPr>
          <p:nvPr/>
        </p:nvGrpSpPr>
        <p:grpSpPr bwMode="auto">
          <a:xfrm>
            <a:off x="2438400" y="5181600"/>
            <a:ext cx="8001000" cy="1371600"/>
            <a:chOff x="720" y="1824"/>
            <a:chExt cx="5040" cy="672"/>
          </a:xfrm>
        </p:grpSpPr>
        <p:sp>
          <p:nvSpPr>
            <p:cNvPr id="411654" name="Rectangle 6"/>
            <p:cNvSpPr>
              <a:spLocks noChangeArrowheads="1"/>
            </p:cNvSpPr>
            <p:nvPr/>
          </p:nvSpPr>
          <p:spPr bwMode="auto">
            <a:xfrm>
              <a:off x="720" y="1824"/>
              <a:ext cx="5040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000" b="1">
                  <a:solidFill>
                    <a:schemeClr val="bg2"/>
                  </a:solidFill>
                  <a:latin typeface="Courier New" panose="02070309020205020404" pitchFamily="49" charset="0"/>
                </a:rPr>
                <a:t>A B C D E F G H I J K L M N O P Q R S T U V W X Y Z</a:t>
              </a:r>
            </a:p>
          </p:txBody>
        </p:sp>
        <p:sp>
          <p:nvSpPr>
            <p:cNvPr id="411655" name="Rectangle 7"/>
            <p:cNvSpPr>
              <a:spLocks noChangeArrowheads="1"/>
            </p:cNvSpPr>
            <p:nvPr/>
          </p:nvSpPr>
          <p:spPr bwMode="auto">
            <a:xfrm>
              <a:off x="720" y="2160"/>
              <a:ext cx="5040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000" b="1">
                  <a:solidFill>
                    <a:schemeClr val="bg2"/>
                  </a:solidFill>
                  <a:latin typeface="Courier New" panose="02070309020205020404" pitchFamily="49" charset="0"/>
                </a:rPr>
                <a:t>1 2 6 6 6 6 6 6 6 6 6 6 6 6 3 6 6 6 6 6 6 6 6 6 6 6</a:t>
              </a:r>
              <a:endParaRPr lang="en-US" altLang="en-US" sz="4000"/>
            </a:p>
          </p:txBody>
        </p:sp>
        <p:sp>
          <p:nvSpPr>
            <p:cNvPr id="411656" name="Line 8"/>
            <p:cNvSpPr>
              <a:spLocks noChangeShapeType="1"/>
            </p:cNvSpPr>
            <p:nvPr/>
          </p:nvSpPr>
          <p:spPr bwMode="auto">
            <a:xfrm>
              <a:off x="936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7" name="Line 9"/>
            <p:cNvSpPr>
              <a:spLocks noChangeShapeType="1"/>
            </p:cNvSpPr>
            <p:nvPr/>
          </p:nvSpPr>
          <p:spPr bwMode="auto">
            <a:xfrm>
              <a:off x="2856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8" name="Line 10"/>
            <p:cNvSpPr>
              <a:spLocks noChangeShapeType="1"/>
            </p:cNvSpPr>
            <p:nvPr/>
          </p:nvSpPr>
          <p:spPr bwMode="auto">
            <a:xfrm>
              <a:off x="3048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9" name="Line 11"/>
            <p:cNvSpPr>
              <a:spLocks noChangeShapeType="1"/>
            </p:cNvSpPr>
            <p:nvPr/>
          </p:nvSpPr>
          <p:spPr bwMode="auto">
            <a:xfrm>
              <a:off x="3432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0" name="Line 12"/>
            <p:cNvSpPr>
              <a:spLocks noChangeShapeType="1"/>
            </p:cNvSpPr>
            <p:nvPr/>
          </p:nvSpPr>
          <p:spPr bwMode="auto">
            <a:xfrm>
              <a:off x="3624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1" name="Line 13"/>
            <p:cNvSpPr>
              <a:spLocks noChangeShapeType="1"/>
            </p:cNvSpPr>
            <p:nvPr/>
          </p:nvSpPr>
          <p:spPr bwMode="auto">
            <a:xfrm>
              <a:off x="3816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2" name="Line 14"/>
            <p:cNvSpPr>
              <a:spLocks noChangeShapeType="1"/>
            </p:cNvSpPr>
            <p:nvPr/>
          </p:nvSpPr>
          <p:spPr bwMode="auto">
            <a:xfrm>
              <a:off x="4008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3" name="Line 15"/>
            <p:cNvSpPr>
              <a:spLocks noChangeShapeType="1"/>
            </p:cNvSpPr>
            <p:nvPr/>
          </p:nvSpPr>
          <p:spPr bwMode="auto">
            <a:xfrm>
              <a:off x="4200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4" name="Line 16"/>
            <p:cNvSpPr>
              <a:spLocks noChangeShapeType="1"/>
            </p:cNvSpPr>
            <p:nvPr/>
          </p:nvSpPr>
          <p:spPr bwMode="auto">
            <a:xfrm>
              <a:off x="4392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5" name="Line 17"/>
            <p:cNvSpPr>
              <a:spLocks noChangeShapeType="1"/>
            </p:cNvSpPr>
            <p:nvPr/>
          </p:nvSpPr>
          <p:spPr bwMode="auto">
            <a:xfrm>
              <a:off x="4584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6" name="Line 18"/>
            <p:cNvSpPr>
              <a:spLocks noChangeShapeType="1"/>
            </p:cNvSpPr>
            <p:nvPr/>
          </p:nvSpPr>
          <p:spPr bwMode="auto">
            <a:xfrm>
              <a:off x="4776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7" name="Line 19"/>
            <p:cNvSpPr>
              <a:spLocks noChangeShapeType="1"/>
            </p:cNvSpPr>
            <p:nvPr/>
          </p:nvSpPr>
          <p:spPr bwMode="auto">
            <a:xfrm>
              <a:off x="4968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8" name="Line 20"/>
            <p:cNvSpPr>
              <a:spLocks noChangeShapeType="1"/>
            </p:cNvSpPr>
            <p:nvPr/>
          </p:nvSpPr>
          <p:spPr bwMode="auto">
            <a:xfrm>
              <a:off x="5160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9" name="Line 21"/>
            <p:cNvSpPr>
              <a:spLocks noChangeShapeType="1"/>
            </p:cNvSpPr>
            <p:nvPr/>
          </p:nvSpPr>
          <p:spPr bwMode="auto">
            <a:xfrm>
              <a:off x="5352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0" name="Line 22"/>
            <p:cNvSpPr>
              <a:spLocks noChangeShapeType="1"/>
            </p:cNvSpPr>
            <p:nvPr/>
          </p:nvSpPr>
          <p:spPr bwMode="auto">
            <a:xfrm>
              <a:off x="5544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1" name="Line 23"/>
            <p:cNvSpPr>
              <a:spLocks noChangeShapeType="1"/>
            </p:cNvSpPr>
            <p:nvPr/>
          </p:nvSpPr>
          <p:spPr bwMode="auto">
            <a:xfrm>
              <a:off x="2664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2" name="Line 24"/>
            <p:cNvSpPr>
              <a:spLocks noChangeShapeType="1"/>
            </p:cNvSpPr>
            <p:nvPr/>
          </p:nvSpPr>
          <p:spPr bwMode="auto">
            <a:xfrm>
              <a:off x="2472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3" name="Line 25"/>
            <p:cNvSpPr>
              <a:spLocks noChangeShapeType="1"/>
            </p:cNvSpPr>
            <p:nvPr/>
          </p:nvSpPr>
          <p:spPr bwMode="auto">
            <a:xfrm>
              <a:off x="2280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4" name="Line 26"/>
            <p:cNvSpPr>
              <a:spLocks noChangeShapeType="1"/>
            </p:cNvSpPr>
            <p:nvPr/>
          </p:nvSpPr>
          <p:spPr bwMode="auto">
            <a:xfrm>
              <a:off x="2088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5" name="Line 27"/>
            <p:cNvSpPr>
              <a:spLocks noChangeShapeType="1"/>
            </p:cNvSpPr>
            <p:nvPr/>
          </p:nvSpPr>
          <p:spPr bwMode="auto">
            <a:xfrm>
              <a:off x="1896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6" name="Line 28"/>
            <p:cNvSpPr>
              <a:spLocks noChangeShapeType="1"/>
            </p:cNvSpPr>
            <p:nvPr/>
          </p:nvSpPr>
          <p:spPr bwMode="auto">
            <a:xfrm>
              <a:off x="1704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7" name="Line 29"/>
            <p:cNvSpPr>
              <a:spLocks noChangeShapeType="1"/>
            </p:cNvSpPr>
            <p:nvPr/>
          </p:nvSpPr>
          <p:spPr bwMode="auto">
            <a:xfrm>
              <a:off x="1512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8" name="Line 30"/>
            <p:cNvSpPr>
              <a:spLocks noChangeShapeType="1"/>
            </p:cNvSpPr>
            <p:nvPr/>
          </p:nvSpPr>
          <p:spPr bwMode="auto">
            <a:xfrm>
              <a:off x="1320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9" name="Line 31"/>
            <p:cNvSpPr>
              <a:spLocks noChangeShapeType="1"/>
            </p:cNvSpPr>
            <p:nvPr/>
          </p:nvSpPr>
          <p:spPr bwMode="auto">
            <a:xfrm>
              <a:off x="1128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0" name="Line 32"/>
            <p:cNvSpPr>
              <a:spLocks noChangeShapeType="1"/>
            </p:cNvSpPr>
            <p:nvPr/>
          </p:nvSpPr>
          <p:spPr bwMode="auto">
            <a:xfrm>
              <a:off x="3216" y="1824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590CE64-713A-4327-9009-EC45D87A78E8}"/>
              </a:ext>
            </a:extLst>
          </p:cNvPr>
          <p:cNvSpPr/>
          <p:nvPr/>
        </p:nvSpPr>
        <p:spPr>
          <a:xfrm>
            <a:off x="2438400" y="2406134"/>
            <a:ext cx="914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/>
              <a:t> 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)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84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7 ©2012 Pearson Education, Inc. Upper Saddle River, NJ. All Rights Reserved. 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CD6-94B6-4EF6-ABF6-8366C1ED503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Horspool’s alg. application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BARD LOVED BANANAS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BAOBAB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  BAOBAB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    BAOBAB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    	 BAOBAB </a:t>
            </a:r>
            <a:r>
              <a:rPr lang="en-US" altLang="en-US" dirty="0"/>
              <a:t>(unsuccessful search)</a:t>
            </a:r>
          </a:p>
        </p:txBody>
      </p:sp>
      <p:grpSp>
        <p:nvGrpSpPr>
          <p:cNvPr id="427082" name="Group 74"/>
          <p:cNvGrpSpPr>
            <a:grpSpLocks/>
          </p:cNvGrpSpPr>
          <p:nvPr/>
        </p:nvGrpSpPr>
        <p:grpSpPr bwMode="auto">
          <a:xfrm>
            <a:off x="2133600" y="1219200"/>
            <a:ext cx="8382000" cy="1371600"/>
            <a:chOff x="384" y="768"/>
            <a:chExt cx="5280" cy="864"/>
          </a:xfrm>
        </p:grpSpPr>
        <p:grpSp>
          <p:nvGrpSpPr>
            <p:cNvPr id="427081" name="Group 73"/>
            <p:cNvGrpSpPr>
              <a:grpSpLocks/>
            </p:cNvGrpSpPr>
            <p:nvPr/>
          </p:nvGrpSpPr>
          <p:grpSpPr bwMode="auto">
            <a:xfrm>
              <a:off x="384" y="768"/>
              <a:ext cx="5232" cy="864"/>
              <a:chOff x="384" y="768"/>
              <a:chExt cx="5232" cy="864"/>
            </a:xfrm>
          </p:grpSpPr>
          <p:grpSp>
            <p:nvGrpSpPr>
              <p:cNvPr id="427040" name="Group 32"/>
              <p:cNvGrpSpPr>
                <a:grpSpLocks/>
              </p:cNvGrpSpPr>
              <p:nvPr/>
            </p:nvGrpSpPr>
            <p:grpSpPr bwMode="auto">
              <a:xfrm>
                <a:off x="384" y="768"/>
                <a:ext cx="5040" cy="864"/>
                <a:chOff x="720" y="1824"/>
                <a:chExt cx="5040" cy="672"/>
              </a:xfrm>
            </p:grpSpPr>
            <p:sp>
              <p:nvSpPr>
                <p:cNvPr id="427041" name="Rectangle 33"/>
                <p:cNvSpPr>
                  <a:spLocks noChangeArrowheads="1"/>
                </p:cNvSpPr>
                <p:nvPr/>
              </p:nvSpPr>
              <p:spPr bwMode="auto">
                <a:xfrm>
                  <a:off x="720" y="1824"/>
                  <a:ext cx="5040" cy="33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en-US" sz="2000" b="1">
                      <a:solidFill>
                        <a:schemeClr val="bg2"/>
                      </a:solidFill>
                      <a:latin typeface="Courier New" panose="02070309020205020404" pitchFamily="49" charset="0"/>
                    </a:rPr>
                    <a:t>A B C D E F G H I J K L M N O P Q R S T U V W X Y Z</a:t>
                  </a:r>
                </a:p>
              </p:txBody>
            </p:sp>
            <p:sp>
              <p:nvSpPr>
                <p:cNvPr id="427042" name="Rectangle 34"/>
                <p:cNvSpPr>
                  <a:spLocks noChangeArrowheads="1"/>
                </p:cNvSpPr>
                <p:nvPr/>
              </p:nvSpPr>
              <p:spPr bwMode="auto">
                <a:xfrm>
                  <a:off x="720" y="2160"/>
                  <a:ext cx="5040" cy="33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en-US" sz="2000" b="1">
                      <a:solidFill>
                        <a:schemeClr val="bg2"/>
                      </a:solidFill>
                      <a:latin typeface="Courier New" panose="02070309020205020404" pitchFamily="49" charset="0"/>
                    </a:rPr>
                    <a:t>1 2 6 6 6 6 6 6 6 6 6 6 6 6 3 6 6 6 6 6 6 6 6 6 6 6</a:t>
                  </a:r>
                  <a:endParaRPr lang="en-US" altLang="en-US" sz="4000"/>
                </a:p>
              </p:txBody>
            </p:sp>
            <p:sp>
              <p:nvSpPr>
                <p:cNvPr id="427043" name="Line 35"/>
                <p:cNvSpPr>
                  <a:spLocks noChangeShapeType="1"/>
                </p:cNvSpPr>
                <p:nvPr/>
              </p:nvSpPr>
              <p:spPr bwMode="auto">
                <a:xfrm>
                  <a:off x="93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4" name="Line 36"/>
                <p:cNvSpPr>
                  <a:spLocks noChangeShapeType="1"/>
                </p:cNvSpPr>
                <p:nvPr/>
              </p:nvSpPr>
              <p:spPr bwMode="auto">
                <a:xfrm>
                  <a:off x="285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5" name="Line 37"/>
                <p:cNvSpPr>
                  <a:spLocks noChangeShapeType="1"/>
                </p:cNvSpPr>
                <p:nvPr/>
              </p:nvSpPr>
              <p:spPr bwMode="auto">
                <a:xfrm>
                  <a:off x="304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6" name="Line 38"/>
                <p:cNvSpPr>
                  <a:spLocks noChangeShapeType="1"/>
                </p:cNvSpPr>
                <p:nvPr/>
              </p:nvSpPr>
              <p:spPr bwMode="auto">
                <a:xfrm>
                  <a:off x="343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7" name="Line 39"/>
                <p:cNvSpPr>
                  <a:spLocks noChangeShapeType="1"/>
                </p:cNvSpPr>
                <p:nvPr/>
              </p:nvSpPr>
              <p:spPr bwMode="auto">
                <a:xfrm>
                  <a:off x="362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8" name="Line 40"/>
                <p:cNvSpPr>
                  <a:spLocks noChangeShapeType="1"/>
                </p:cNvSpPr>
                <p:nvPr/>
              </p:nvSpPr>
              <p:spPr bwMode="auto">
                <a:xfrm>
                  <a:off x="381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9" name="Line 41"/>
                <p:cNvSpPr>
                  <a:spLocks noChangeShapeType="1"/>
                </p:cNvSpPr>
                <p:nvPr/>
              </p:nvSpPr>
              <p:spPr bwMode="auto">
                <a:xfrm>
                  <a:off x="400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0" name="Line 42"/>
                <p:cNvSpPr>
                  <a:spLocks noChangeShapeType="1"/>
                </p:cNvSpPr>
                <p:nvPr/>
              </p:nvSpPr>
              <p:spPr bwMode="auto">
                <a:xfrm>
                  <a:off x="420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1" name="Line 43"/>
                <p:cNvSpPr>
                  <a:spLocks noChangeShapeType="1"/>
                </p:cNvSpPr>
                <p:nvPr/>
              </p:nvSpPr>
              <p:spPr bwMode="auto">
                <a:xfrm>
                  <a:off x="439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2" name="Line 44"/>
                <p:cNvSpPr>
                  <a:spLocks noChangeShapeType="1"/>
                </p:cNvSpPr>
                <p:nvPr/>
              </p:nvSpPr>
              <p:spPr bwMode="auto">
                <a:xfrm>
                  <a:off x="458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3" name="Line 45"/>
                <p:cNvSpPr>
                  <a:spLocks noChangeShapeType="1"/>
                </p:cNvSpPr>
                <p:nvPr/>
              </p:nvSpPr>
              <p:spPr bwMode="auto">
                <a:xfrm>
                  <a:off x="477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4" name="Line 46"/>
                <p:cNvSpPr>
                  <a:spLocks noChangeShapeType="1"/>
                </p:cNvSpPr>
                <p:nvPr/>
              </p:nvSpPr>
              <p:spPr bwMode="auto">
                <a:xfrm>
                  <a:off x="496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5" name="Line 47"/>
                <p:cNvSpPr>
                  <a:spLocks noChangeShapeType="1"/>
                </p:cNvSpPr>
                <p:nvPr/>
              </p:nvSpPr>
              <p:spPr bwMode="auto">
                <a:xfrm>
                  <a:off x="516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6" name="Line 48"/>
                <p:cNvSpPr>
                  <a:spLocks noChangeShapeType="1"/>
                </p:cNvSpPr>
                <p:nvPr/>
              </p:nvSpPr>
              <p:spPr bwMode="auto">
                <a:xfrm>
                  <a:off x="535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7" name="Line 49"/>
                <p:cNvSpPr>
                  <a:spLocks noChangeShapeType="1"/>
                </p:cNvSpPr>
                <p:nvPr/>
              </p:nvSpPr>
              <p:spPr bwMode="auto">
                <a:xfrm>
                  <a:off x="554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8" name="Line 50"/>
                <p:cNvSpPr>
                  <a:spLocks noChangeShapeType="1"/>
                </p:cNvSpPr>
                <p:nvPr/>
              </p:nvSpPr>
              <p:spPr bwMode="auto">
                <a:xfrm>
                  <a:off x="266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9" name="Line 51"/>
                <p:cNvSpPr>
                  <a:spLocks noChangeShapeType="1"/>
                </p:cNvSpPr>
                <p:nvPr/>
              </p:nvSpPr>
              <p:spPr bwMode="auto">
                <a:xfrm>
                  <a:off x="247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0" name="Line 52"/>
                <p:cNvSpPr>
                  <a:spLocks noChangeShapeType="1"/>
                </p:cNvSpPr>
                <p:nvPr/>
              </p:nvSpPr>
              <p:spPr bwMode="auto">
                <a:xfrm>
                  <a:off x="228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1" name="Line 53"/>
                <p:cNvSpPr>
                  <a:spLocks noChangeShapeType="1"/>
                </p:cNvSpPr>
                <p:nvPr/>
              </p:nvSpPr>
              <p:spPr bwMode="auto">
                <a:xfrm>
                  <a:off x="208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2" name="Line 54"/>
                <p:cNvSpPr>
                  <a:spLocks noChangeShapeType="1"/>
                </p:cNvSpPr>
                <p:nvPr/>
              </p:nvSpPr>
              <p:spPr bwMode="auto">
                <a:xfrm>
                  <a:off x="189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3" name="Line 55"/>
                <p:cNvSpPr>
                  <a:spLocks noChangeShapeType="1"/>
                </p:cNvSpPr>
                <p:nvPr/>
              </p:nvSpPr>
              <p:spPr bwMode="auto">
                <a:xfrm>
                  <a:off x="170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4" name="Line 56"/>
                <p:cNvSpPr>
                  <a:spLocks noChangeShapeType="1"/>
                </p:cNvSpPr>
                <p:nvPr/>
              </p:nvSpPr>
              <p:spPr bwMode="auto">
                <a:xfrm>
                  <a:off x="151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5" name="Line 57"/>
                <p:cNvSpPr>
                  <a:spLocks noChangeShapeType="1"/>
                </p:cNvSpPr>
                <p:nvPr/>
              </p:nvSpPr>
              <p:spPr bwMode="auto">
                <a:xfrm>
                  <a:off x="132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6" name="Line 58"/>
                <p:cNvSpPr>
                  <a:spLocks noChangeShapeType="1"/>
                </p:cNvSpPr>
                <p:nvPr/>
              </p:nvSpPr>
              <p:spPr bwMode="auto">
                <a:xfrm>
                  <a:off x="112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7" name="Line 59"/>
                <p:cNvSpPr>
                  <a:spLocks noChangeShapeType="1"/>
                </p:cNvSpPr>
                <p:nvPr/>
              </p:nvSpPr>
              <p:spPr bwMode="auto">
                <a:xfrm>
                  <a:off x="321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7075" name="Rectangle 67"/>
              <p:cNvSpPr>
                <a:spLocks noChangeArrowheads="1"/>
              </p:cNvSpPr>
              <p:nvPr/>
            </p:nvSpPr>
            <p:spPr bwMode="auto">
              <a:xfrm>
                <a:off x="5424" y="768"/>
                <a:ext cx="192" cy="86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7076" name="Line 68"/>
            <p:cNvSpPr>
              <a:spLocks noChangeShapeType="1"/>
            </p:cNvSpPr>
            <p:nvPr/>
          </p:nvSpPr>
          <p:spPr bwMode="auto">
            <a:xfrm>
              <a:off x="5424" y="1200"/>
              <a:ext cx="19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79" name="Text Box 71"/>
            <p:cNvSpPr txBox="1">
              <a:spLocks noChangeArrowheads="1"/>
            </p:cNvSpPr>
            <p:nvPr/>
          </p:nvSpPr>
          <p:spPr bwMode="auto">
            <a:xfrm>
              <a:off x="5376" y="76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427080" name="Text Box 72"/>
            <p:cNvSpPr txBox="1">
              <a:spLocks noChangeArrowheads="1"/>
            </p:cNvSpPr>
            <p:nvPr/>
          </p:nvSpPr>
          <p:spPr bwMode="auto">
            <a:xfrm>
              <a:off x="5424" y="1296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2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985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527</TotalTime>
  <Words>661</Words>
  <Application>Microsoft Office PowerPoint</Application>
  <PresentationFormat>Widescreen</PresentationFormat>
  <Paragraphs>91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Monotype Sorts</vt:lpstr>
      <vt:lpstr>Wingdings 3</vt:lpstr>
      <vt:lpstr>Wisp</vt:lpstr>
      <vt:lpstr>CMPS 3120       Algorithm Analysis  </vt:lpstr>
      <vt:lpstr>Space-for-time tradeoffs</vt:lpstr>
      <vt:lpstr>Review: String searching by brute force</vt:lpstr>
      <vt:lpstr>String searching by preprocessing</vt:lpstr>
      <vt:lpstr>Horspool’s Algorithm</vt:lpstr>
      <vt:lpstr>How far to shift?</vt:lpstr>
      <vt:lpstr>Shift table</vt:lpstr>
      <vt:lpstr>Example of Horspool’s alg. application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82</cp:revision>
  <dcterms:created xsi:type="dcterms:W3CDTF">2016-08-31T19:16:09Z</dcterms:created>
  <dcterms:modified xsi:type="dcterms:W3CDTF">2019-07-29T23:11:32Z</dcterms:modified>
</cp:coreProperties>
</file>