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82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10809795" cy="3831336"/>
          </a:xfrm>
        </p:spPr>
        <p:txBody>
          <a:bodyPr>
            <a:normAutofit/>
          </a:bodyPr>
          <a:lstStyle/>
          <a:p>
            <a:r>
              <a:rPr lang="en-US" dirty="0"/>
              <a:t>CMPS 4450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Data Mining and Visualization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2344739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1627140" name="Group 4"/>
          <p:cNvGrpSpPr>
            <a:grpSpLocks/>
          </p:cNvGrpSpPr>
          <p:nvPr/>
        </p:nvGrpSpPr>
        <p:grpSpPr bwMode="auto">
          <a:xfrm>
            <a:off x="7010400" y="1066801"/>
            <a:ext cx="3429000" cy="3508375"/>
            <a:chOff x="3456" y="1440"/>
            <a:chExt cx="2160" cy="2210"/>
          </a:xfrm>
        </p:grpSpPr>
        <p:sp>
          <p:nvSpPr>
            <p:cNvPr id="1627141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2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3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4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5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6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7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8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49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50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51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52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153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7154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7155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7156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7157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7158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7159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7160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7161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7162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7163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27164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1627165" name="Line 29"/>
          <p:cNvSpPr>
            <a:spLocks noChangeShapeType="1"/>
          </p:cNvSpPr>
          <p:nvPr/>
        </p:nvSpPr>
        <p:spPr bwMode="auto">
          <a:xfrm>
            <a:off x="3733800" y="2057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7166" name="Text Box 30"/>
          <p:cNvSpPr txBox="1">
            <a:spLocks noChangeArrowheads="1"/>
          </p:cNvSpPr>
          <p:nvPr/>
        </p:nvSpPr>
        <p:spPr bwMode="auto">
          <a:xfrm>
            <a:off x="3733800" y="16002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Similarity?</a:t>
            </a:r>
          </a:p>
        </p:txBody>
      </p:sp>
      <p:sp>
        <p:nvSpPr>
          <p:cNvPr id="1627167" name="Rectangle 31"/>
          <p:cNvSpPr>
            <a:spLocks noChangeArrowheads="1"/>
          </p:cNvSpPr>
          <p:nvPr/>
        </p:nvSpPr>
        <p:spPr bwMode="auto">
          <a:xfrm>
            <a:off x="1905000" y="3200400"/>
            <a:ext cx="579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en-US" sz="2000"/>
              <a:t>Ward’s Method uses squared error</a:t>
            </a:r>
            <a:endParaRPr lang="en-US" altLang="en-US"/>
          </a:p>
        </p:txBody>
      </p:sp>
      <p:sp>
        <p:nvSpPr>
          <p:cNvPr id="1627168" name="Freeform 32" descr="5%"/>
          <p:cNvSpPr>
            <a:spLocks/>
          </p:cNvSpPr>
          <p:nvPr/>
        </p:nvSpPr>
        <p:spPr bwMode="auto">
          <a:xfrm rot="-5400000">
            <a:off x="1986757" y="1289844"/>
            <a:ext cx="1828800" cy="13827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7169" name="Oval 33"/>
          <p:cNvSpPr>
            <a:spLocks noChangeArrowheads="1"/>
          </p:cNvSpPr>
          <p:nvPr/>
        </p:nvSpPr>
        <p:spPr bwMode="auto">
          <a:xfrm rot="-5400000">
            <a:off x="3276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0" name="Oval 34"/>
          <p:cNvSpPr>
            <a:spLocks noChangeArrowheads="1"/>
          </p:cNvSpPr>
          <p:nvPr/>
        </p:nvSpPr>
        <p:spPr bwMode="auto">
          <a:xfrm rot="-5400000"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1" name="Oval 35"/>
          <p:cNvSpPr>
            <a:spLocks noChangeArrowheads="1"/>
          </p:cNvSpPr>
          <p:nvPr/>
        </p:nvSpPr>
        <p:spPr bwMode="auto">
          <a:xfrm rot="-5400000"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2" name="Oval 36"/>
          <p:cNvSpPr>
            <a:spLocks noChangeArrowheads="1"/>
          </p:cNvSpPr>
          <p:nvPr/>
        </p:nvSpPr>
        <p:spPr bwMode="auto">
          <a:xfrm rot="-5400000">
            <a:off x="3427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3" name="Freeform 37" descr="5%"/>
          <p:cNvSpPr>
            <a:spLocks/>
          </p:cNvSpPr>
          <p:nvPr/>
        </p:nvSpPr>
        <p:spPr bwMode="auto">
          <a:xfrm rot="5400000" flipV="1">
            <a:off x="4876800" y="1143000"/>
            <a:ext cx="1828800" cy="1676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7174" name="Oval 38"/>
          <p:cNvSpPr>
            <a:spLocks noChangeArrowheads="1"/>
          </p:cNvSpPr>
          <p:nvPr/>
        </p:nvSpPr>
        <p:spPr bwMode="auto">
          <a:xfrm rot="5400000" flipV="1">
            <a:off x="6400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5" name="Oval 39"/>
          <p:cNvSpPr>
            <a:spLocks noChangeArrowheads="1"/>
          </p:cNvSpPr>
          <p:nvPr/>
        </p:nvSpPr>
        <p:spPr bwMode="auto">
          <a:xfrm rot="5400000" flipV="1">
            <a:off x="5040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6" name="Oval 40"/>
          <p:cNvSpPr>
            <a:spLocks noChangeArrowheads="1"/>
          </p:cNvSpPr>
          <p:nvPr/>
        </p:nvSpPr>
        <p:spPr bwMode="auto">
          <a:xfrm rot="5400000" flipV="1">
            <a:off x="556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7" name="Oval 41"/>
          <p:cNvSpPr>
            <a:spLocks noChangeArrowheads="1"/>
          </p:cNvSpPr>
          <p:nvPr/>
        </p:nvSpPr>
        <p:spPr bwMode="auto">
          <a:xfrm rot="5400000" flipV="1">
            <a:off x="5562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7178" name="Text Box 42"/>
          <p:cNvSpPr txBox="1">
            <a:spLocks noChangeArrowheads="1"/>
          </p:cNvSpPr>
          <p:nvPr/>
        </p:nvSpPr>
        <p:spPr bwMode="auto">
          <a:xfrm>
            <a:off x="7467600" y="434340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</p:spTree>
    <p:extLst>
      <p:ext uri="{BB962C8B-B14F-4D97-AF65-F5344CB8AC3E}">
        <p14:creationId xmlns:p14="http://schemas.microsoft.com/office/powerpoint/2010/main" val="50214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162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2344739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1628164" name="Group 4"/>
          <p:cNvGrpSpPr>
            <a:grpSpLocks/>
          </p:cNvGrpSpPr>
          <p:nvPr/>
        </p:nvGrpSpPr>
        <p:grpSpPr bwMode="auto">
          <a:xfrm>
            <a:off x="7010400" y="1066801"/>
            <a:ext cx="3429000" cy="3508375"/>
            <a:chOff x="3456" y="1440"/>
            <a:chExt cx="2160" cy="2210"/>
          </a:xfrm>
        </p:grpSpPr>
        <p:sp>
          <p:nvSpPr>
            <p:cNvPr id="1628165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66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67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68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69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0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1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2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3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4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5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6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177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8178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8179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8180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8181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8182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8183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8184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8185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8186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8187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28188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1628189" name="Freeform 29" descr="5%"/>
          <p:cNvSpPr>
            <a:spLocks/>
          </p:cNvSpPr>
          <p:nvPr/>
        </p:nvSpPr>
        <p:spPr bwMode="auto">
          <a:xfrm rot="-5400000">
            <a:off x="1986757" y="1289844"/>
            <a:ext cx="1828800" cy="13827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90" name="Oval 30"/>
          <p:cNvSpPr>
            <a:spLocks noChangeArrowheads="1"/>
          </p:cNvSpPr>
          <p:nvPr/>
        </p:nvSpPr>
        <p:spPr bwMode="auto">
          <a:xfrm rot="-5400000">
            <a:off x="3276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1" name="Oval 31"/>
          <p:cNvSpPr>
            <a:spLocks noChangeArrowheads="1"/>
          </p:cNvSpPr>
          <p:nvPr/>
        </p:nvSpPr>
        <p:spPr bwMode="auto">
          <a:xfrm rot="-5400000"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2" name="Oval 32"/>
          <p:cNvSpPr>
            <a:spLocks noChangeArrowheads="1"/>
          </p:cNvSpPr>
          <p:nvPr/>
        </p:nvSpPr>
        <p:spPr bwMode="auto">
          <a:xfrm rot="-5400000"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3" name="Oval 33"/>
          <p:cNvSpPr>
            <a:spLocks noChangeArrowheads="1"/>
          </p:cNvSpPr>
          <p:nvPr/>
        </p:nvSpPr>
        <p:spPr bwMode="auto">
          <a:xfrm rot="-5400000">
            <a:off x="3427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4" name="Freeform 34" descr="5%"/>
          <p:cNvSpPr>
            <a:spLocks/>
          </p:cNvSpPr>
          <p:nvPr/>
        </p:nvSpPr>
        <p:spPr bwMode="auto">
          <a:xfrm rot="5400000" flipV="1">
            <a:off x="4876800" y="1143000"/>
            <a:ext cx="1828800" cy="1676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95" name="Oval 35"/>
          <p:cNvSpPr>
            <a:spLocks noChangeArrowheads="1"/>
          </p:cNvSpPr>
          <p:nvPr/>
        </p:nvSpPr>
        <p:spPr bwMode="auto">
          <a:xfrm rot="5400000" flipV="1">
            <a:off x="6400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6" name="Oval 36"/>
          <p:cNvSpPr>
            <a:spLocks noChangeArrowheads="1"/>
          </p:cNvSpPr>
          <p:nvPr/>
        </p:nvSpPr>
        <p:spPr bwMode="auto">
          <a:xfrm rot="5400000" flipV="1">
            <a:off x="5040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7" name="Oval 37"/>
          <p:cNvSpPr>
            <a:spLocks noChangeArrowheads="1"/>
          </p:cNvSpPr>
          <p:nvPr/>
        </p:nvSpPr>
        <p:spPr bwMode="auto">
          <a:xfrm rot="5400000" flipV="1">
            <a:off x="556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8" name="Oval 38"/>
          <p:cNvSpPr>
            <a:spLocks noChangeArrowheads="1"/>
          </p:cNvSpPr>
          <p:nvPr/>
        </p:nvSpPr>
        <p:spPr bwMode="auto">
          <a:xfrm rot="5400000" flipV="1">
            <a:off x="5562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199" name="Line 39"/>
          <p:cNvSpPr>
            <a:spLocks noChangeShapeType="1"/>
          </p:cNvSpPr>
          <p:nvPr/>
        </p:nvSpPr>
        <p:spPr bwMode="auto">
          <a:xfrm flipV="1">
            <a:off x="3505200" y="1600200"/>
            <a:ext cx="1524000" cy="152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200" name="Text Box 40"/>
          <p:cNvSpPr txBox="1">
            <a:spLocks noChangeArrowheads="1"/>
          </p:cNvSpPr>
          <p:nvPr/>
        </p:nvSpPr>
        <p:spPr bwMode="auto">
          <a:xfrm>
            <a:off x="7467600" y="434340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1628201" name="Rectangle 41"/>
          <p:cNvSpPr>
            <a:spLocks noChangeArrowheads="1"/>
          </p:cNvSpPr>
          <p:nvPr/>
        </p:nvSpPr>
        <p:spPr bwMode="auto">
          <a:xfrm>
            <a:off x="1905000" y="3200400"/>
            <a:ext cx="579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>
                <a:solidFill>
                  <a:srgbClr val="FF0000"/>
                </a:solidFill>
              </a:rPr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en-US" sz="2000"/>
              <a:t>Ward’s Method uses squared error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2344739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1629188" name="Group 4"/>
          <p:cNvGrpSpPr>
            <a:grpSpLocks/>
          </p:cNvGrpSpPr>
          <p:nvPr/>
        </p:nvGrpSpPr>
        <p:grpSpPr bwMode="auto">
          <a:xfrm>
            <a:off x="7010400" y="1066801"/>
            <a:ext cx="3429000" cy="3508375"/>
            <a:chOff x="3456" y="1440"/>
            <a:chExt cx="2160" cy="2210"/>
          </a:xfrm>
        </p:grpSpPr>
        <p:sp>
          <p:nvSpPr>
            <p:cNvPr id="1629189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0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1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2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3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4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5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6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7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8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199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200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201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9202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9203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9204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9205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9206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9207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9208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9209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9210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9211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29212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1629213" name="Freeform 29" descr="5%"/>
          <p:cNvSpPr>
            <a:spLocks/>
          </p:cNvSpPr>
          <p:nvPr/>
        </p:nvSpPr>
        <p:spPr bwMode="auto">
          <a:xfrm rot="-5400000">
            <a:off x="1986757" y="1289844"/>
            <a:ext cx="1828800" cy="13827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9214" name="Oval 30"/>
          <p:cNvSpPr>
            <a:spLocks noChangeArrowheads="1"/>
          </p:cNvSpPr>
          <p:nvPr/>
        </p:nvSpPr>
        <p:spPr bwMode="auto">
          <a:xfrm rot="-5400000">
            <a:off x="3276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15" name="Oval 31"/>
          <p:cNvSpPr>
            <a:spLocks noChangeArrowheads="1"/>
          </p:cNvSpPr>
          <p:nvPr/>
        </p:nvSpPr>
        <p:spPr bwMode="auto">
          <a:xfrm rot="-5400000"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16" name="Oval 32"/>
          <p:cNvSpPr>
            <a:spLocks noChangeArrowheads="1"/>
          </p:cNvSpPr>
          <p:nvPr/>
        </p:nvSpPr>
        <p:spPr bwMode="auto">
          <a:xfrm rot="-5400000"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17" name="Oval 33"/>
          <p:cNvSpPr>
            <a:spLocks noChangeArrowheads="1"/>
          </p:cNvSpPr>
          <p:nvPr/>
        </p:nvSpPr>
        <p:spPr bwMode="auto">
          <a:xfrm rot="-5400000">
            <a:off x="3427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18" name="Freeform 34" descr="5%"/>
          <p:cNvSpPr>
            <a:spLocks/>
          </p:cNvSpPr>
          <p:nvPr/>
        </p:nvSpPr>
        <p:spPr bwMode="auto">
          <a:xfrm rot="5400000" flipV="1">
            <a:off x="4876800" y="1143000"/>
            <a:ext cx="1828800" cy="1676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9219" name="Oval 35"/>
          <p:cNvSpPr>
            <a:spLocks noChangeArrowheads="1"/>
          </p:cNvSpPr>
          <p:nvPr/>
        </p:nvSpPr>
        <p:spPr bwMode="auto">
          <a:xfrm rot="5400000" flipV="1">
            <a:off x="6400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20" name="Oval 36"/>
          <p:cNvSpPr>
            <a:spLocks noChangeArrowheads="1"/>
          </p:cNvSpPr>
          <p:nvPr/>
        </p:nvSpPr>
        <p:spPr bwMode="auto">
          <a:xfrm rot="5400000" flipV="1">
            <a:off x="5040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21" name="Oval 37"/>
          <p:cNvSpPr>
            <a:spLocks noChangeArrowheads="1"/>
          </p:cNvSpPr>
          <p:nvPr/>
        </p:nvSpPr>
        <p:spPr bwMode="auto">
          <a:xfrm rot="5400000" flipV="1">
            <a:off x="556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22" name="Oval 38"/>
          <p:cNvSpPr>
            <a:spLocks noChangeArrowheads="1"/>
          </p:cNvSpPr>
          <p:nvPr/>
        </p:nvSpPr>
        <p:spPr bwMode="auto">
          <a:xfrm rot="5400000" flipV="1">
            <a:off x="5562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223" name="Line 39"/>
          <p:cNvSpPr>
            <a:spLocks noChangeShapeType="1"/>
          </p:cNvSpPr>
          <p:nvPr/>
        </p:nvSpPr>
        <p:spPr bwMode="auto">
          <a:xfrm flipV="1">
            <a:off x="2438400" y="1676400"/>
            <a:ext cx="3962400" cy="228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9224" name="Text Box 40"/>
          <p:cNvSpPr txBox="1">
            <a:spLocks noChangeArrowheads="1"/>
          </p:cNvSpPr>
          <p:nvPr/>
        </p:nvSpPr>
        <p:spPr bwMode="auto">
          <a:xfrm>
            <a:off x="7467600" y="434340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1629225" name="Rectangle 41"/>
          <p:cNvSpPr>
            <a:spLocks noChangeArrowheads="1"/>
          </p:cNvSpPr>
          <p:nvPr/>
        </p:nvSpPr>
        <p:spPr bwMode="auto">
          <a:xfrm>
            <a:off x="1905000" y="3200400"/>
            <a:ext cx="579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>
                <a:solidFill>
                  <a:srgbClr val="FF0000"/>
                </a:solidFill>
              </a:rPr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en-US" sz="2000"/>
              <a:t>Ward’s Method uses squared error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7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163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2344739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1630212" name="Group 4"/>
          <p:cNvGrpSpPr>
            <a:grpSpLocks/>
          </p:cNvGrpSpPr>
          <p:nvPr/>
        </p:nvGrpSpPr>
        <p:grpSpPr bwMode="auto">
          <a:xfrm>
            <a:off x="7010400" y="1066801"/>
            <a:ext cx="3429000" cy="3508375"/>
            <a:chOff x="3456" y="1440"/>
            <a:chExt cx="2160" cy="2210"/>
          </a:xfrm>
        </p:grpSpPr>
        <p:sp>
          <p:nvSpPr>
            <p:cNvPr id="1630213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4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5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6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7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8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19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0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1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2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3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4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225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30226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30227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30228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30229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30230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30231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30232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30233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30234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30235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30236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1630237" name="Freeform 29" descr="5%"/>
          <p:cNvSpPr>
            <a:spLocks/>
          </p:cNvSpPr>
          <p:nvPr/>
        </p:nvSpPr>
        <p:spPr bwMode="auto">
          <a:xfrm rot="-5400000">
            <a:off x="1986757" y="1289844"/>
            <a:ext cx="1828800" cy="13827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38" name="Oval 30"/>
          <p:cNvSpPr>
            <a:spLocks noChangeArrowheads="1"/>
          </p:cNvSpPr>
          <p:nvPr/>
        </p:nvSpPr>
        <p:spPr bwMode="auto">
          <a:xfrm rot="-5400000">
            <a:off x="3276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39" name="Oval 31"/>
          <p:cNvSpPr>
            <a:spLocks noChangeArrowheads="1"/>
          </p:cNvSpPr>
          <p:nvPr/>
        </p:nvSpPr>
        <p:spPr bwMode="auto">
          <a:xfrm rot="-5400000"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0" name="Oval 32"/>
          <p:cNvSpPr>
            <a:spLocks noChangeArrowheads="1"/>
          </p:cNvSpPr>
          <p:nvPr/>
        </p:nvSpPr>
        <p:spPr bwMode="auto">
          <a:xfrm rot="-5400000"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1" name="Oval 33"/>
          <p:cNvSpPr>
            <a:spLocks noChangeArrowheads="1"/>
          </p:cNvSpPr>
          <p:nvPr/>
        </p:nvSpPr>
        <p:spPr bwMode="auto">
          <a:xfrm rot="-5400000">
            <a:off x="3427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2" name="Freeform 34" descr="5%"/>
          <p:cNvSpPr>
            <a:spLocks/>
          </p:cNvSpPr>
          <p:nvPr/>
        </p:nvSpPr>
        <p:spPr bwMode="auto">
          <a:xfrm rot="5400000" flipV="1">
            <a:off x="4876800" y="1143000"/>
            <a:ext cx="1828800" cy="1676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43" name="Oval 35"/>
          <p:cNvSpPr>
            <a:spLocks noChangeArrowheads="1"/>
          </p:cNvSpPr>
          <p:nvPr/>
        </p:nvSpPr>
        <p:spPr bwMode="auto">
          <a:xfrm rot="5400000" flipV="1">
            <a:off x="6400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4" name="Oval 36"/>
          <p:cNvSpPr>
            <a:spLocks noChangeArrowheads="1"/>
          </p:cNvSpPr>
          <p:nvPr/>
        </p:nvSpPr>
        <p:spPr bwMode="auto">
          <a:xfrm rot="5400000" flipV="1">
            <a:off x="5040313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5" name="Oval 37"/>
          <p:cNvSpPr>
            <a:spLocks noChangeArrowheads="1"/>
          </p:cNvSpPr>
          <p:nvPr/>
        </p:nvSpPr>
        <p:spPr bwMode="auto">
          <a:xfrm rot="5400000" flipV="1">
            <a:off x="556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6" name="Oval 38"/>
          <p:cNvSpPr>
            <a:spLocks noChangeArrowheads="1"/>
          </p:cNvSpPr>
          <p:nvPr/>
        </p:nvSpPr>
        <p:spPr bwMode="auto">
          <a:xfrm rot="5400000" flipV="1">
            <a:off x="5562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7" name="Line 39"/>
          <p:cNvSpPr>
            <a:spLocks noChangeShapeType="1"/>
          </p:cNvSpPr>
          <p:nvPr/>
        </p:nvSpPr>
        <p:spPr bwMode="auto">
          <a:xfrm>
            <a:off x="3352800" y="2209800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48" name="Line 40"/>
          <p:cNvSpPr>
            <a:spLocks noChangeShapeType="1"/>
          </p:cNvSpPr>
          <p:nvPr/>
        </p:nvSpPr>
        <p:spPr bwMode="auto">
          <a:xfrm flipV="1">
            <a:off x="3352800" y="1676400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49" name="Line 41"/>
          <p:cNvSpPr>
            <a:spLocks noChangeShapeType="1"/>
          </p:cNvSpPr>
          <p:nvPr/>
        </p:nvSpPr>
        <p:spPr bwMode="auto">
          <a:xfrm flipV="1">
            <a:off x="3352800" y="1295400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0" name="Line 42"/>
          <p:cNvSpPr>
            <a:spLocks noChangeShapeType="1"/>
          </p:cNvSpPr>
          <p:nvPr/>
        </p:nvSpPr>
        <p:spPr bwMode="auto">
          <a:xfrm flipV="1">
            <a:off x="3352800" y="1676400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1" name="Line 43"/>
          <p:cNvSpPr>
            <a:spLocks noChangeShapeType="1"/>
          </p:cNvSpPr>
          <p:nvPr/>
        </p:nvSpPr>
        <p:spPr bwMode="auto">
          <a:xfrm>
            <a:off x="3505200" y="1828800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2" name="Line 44"/>
          <p:cNvSpPr>
            <a:spLocks noChangeShapeType="1"/>
          </p:cNvSpPr>
          <p:nvPr/>
        </p:nvSpPr>
        <p:spPr bwMode="auto">
          <a:xfrm flipV="1">
            <a:off x="3505200" y="1676400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3" name="Line 45"/>
          <p:cNvSpPr>
            <a:spLocks noChangeShapeType="1"/>
          </p:cNvSpPr>
          <p:nvPr/>
        </p:nvSpPr>
        <p:spPr bwMode="auto">
          <a:xfrm flipV="1">
            <a:off x="3505200" y="1295400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4" name="Line 46"/>
          <p:cNvSpPr>
            <a:spLocks noChangeShapeType="1"/>
          </p:cNvSpPr>
          <p:nvPr/>
        </p:nvSpPr>
        <p:spPr bwMode="auto">
          <a:xfrm flipV="1">
            <a:off x="3505200" y="1676400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5" name="Line 47"/>
          <p:cNvSpPr>
            <a:spLocks noChangeShapeType="1"/>
          </p:cNvSpPr>
          <p:nvPr/>
        </p:nvSpPr>
        <p:spPr bwMode="auto">
          <a:xfrm>
            <a:off x="2438400" y="1905000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6" name="Line 48"/>
          <p:cNvSpPr>
            <a:spLocks noChangeShapeType="1"/>
          </p:cNvSpPr>
          <p:nvPr/>
        </p:nvSpPr>
        <p:spPr bwMode="auto">
          <a:xfrm flipV="1">
            <a:off x="2438400" y="1676400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7" name="Line 49"/>
          <p:cNvSpPr>
            <a:spLocks noChangeShapeType="1"/>
          </p:cNvSpPr>
          <p:nvPr/>
        </p:nvSpPr>
        <p:spPr bwMode="auto">
          <a:xfrm flipV="1">
            <a:off x="2438400" y="1295400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8" name="Line 50"/>
          <p:cNvSpPr>
            <a:spLocks noChangeShapeType="1"/>
          </p:cNvSpPr>
          <p:nvPr/>
        </p:nvSpPr>
        <p:spPr bwMode="auto">
          <a:xfrm flipV="1">
            <a:off x="2438400" y="1676400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59" name="Line 51"/>
          <p:cNvSpPr>
            <a:spLocks noChangeShapeType="1"/>
          </p:cNvSpPr>
          <p:nvPr/>
        </p:nvSpPr>
        <p:spPr bwMode="auto">
          <a:xfrm>
            <a:off x="3276600" y="1447800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60" name="Line 52"/>
          <p:cNvSpPr>
            <a:spLocks noChangeShapeType="1"/>
          </p:cNvSpPr>
          <p:nvPr/>
        </p:nvSpPr>
        <p:spPr bwMode="auto">
          <a:xfrm>
            <a:off x="3276600" y="1447800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61" name="Line 53"/>
          <p:cNvSpPr>
            <a:spLocks noChangeShapeType="1"/>
          </p:cNvSpPr>
          <p:nvPr/>
        </p:nvSpPr>
        <p:spPr bwMode="auto">
          <a:xfrm flipV="1">
            <a:off x="3276600" y="1295400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62" name="Line 54"/>
          <p:cNvSpPr>
            <a:spLocks noChangeShapeType="1"/>
          </p:cNvSpPr>
          <p:nvPr/>
        </p:nvSpPr>
        <p:spPr bwMode="auto">
          <a:xfrm>
            <a:off x="3276600" y="1447800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0263" name="Text Box 55"/>
          <p:cNvSpPr txBox="1">
            <a:spLocks noChangeArrowheads="1"/>
          </p:cNvSpPr>
          <p:nvPr/>
        </p:nvSpPr>
        <p:spPr bwMode="auto">
          <a:xfrm>
            <a:off x="7467600" y="434340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1630264" name="Rectangle 56"/>
          <p:cNvSpPr>
            <a:spLocks noChangeArrowheads="1"/>
          </p:cNvSpPr>
          <p:nvPr/>
        </p:nvSpPr>
        <p:spPr bwMode="auto">
          <a:xfrm>
            <a:off x="1905000" y="3200400"/>
            <a:ext cx="579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>
                <a:solidFill>
                  <a:srgbClr val="FF0000"/>
                </a:solidFill>
              </a:rPr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en-US" sz="2000"/>
              <a:t>Ward’s Method uses squared error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27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4" name="Line 2"/>
          <p:cNvSpPr>
            <a:spLocks noChangeShapeType="1"/>
          </p:cNvSpPr>
          <p:nvPr/>
        </p:nvSpPr>
        <p:spPr bwMode="auto">
          <a:xfrm flipV="1">
            <a:off x="2895600" y="1981200"/>
            <a:ext cx="2895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1235" name="Freeform 3" descr="5%"/>
          <p:cNvSpPr>
            <a:spLocks/>
          </p:cNvSpPr>
          <p:nvPr/>
        </p:nvSpPr>
        <p:spPr bwMode="auto">
          <a:xfrm rot="-5400000">
            <a:off x="1986757" y="1289844"/>
            <a:ext cx="1828800" cy="13827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1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1631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63763" y="2344739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1631238" name="Group 6"/>
          <p:cNvGrpSpPr>
            <a:grpSpLocks/>
          </p:cNvGrpSpPr>
          <p:nvPr/>
        </p:nvGrpSpPr>
        <p:grpSpPr bwMode="auto">
          <a:xfrm>
            <a:off x="7010400" y="1066801"/>
            <a:ext cx="3429000" cy="3508375"/>
            <a:chOff x="3456" y="1440"/>
            <a:chExt cx="2160" cy="2210"/>
          </a:xfrm>
        </p:grpSpPr>
        <p:sp>
          <p:nvSpPr>
            <p:cNvPr id="1631239" name="Line 7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0" name="Line 8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1" name="Line 9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2" name="Line 10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3" name="Line 11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4" name="Line 12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5" name="Line 13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6" name="Line 14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7" name="Line 15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8" name="Line 16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49" name="Line 17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50" name="Line 18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251" name="Text Box 19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31252" name="Text Box 20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31253" name="Text Box 21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31254" name="Text Box 22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31255" name="Text Box 23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31256" name="Text Box 24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31257" name="Text Box 2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31258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31259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31260" name="Text Box 28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31261" name="Text Box 29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31262" name="Text Box 30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1631263" name="Oval 31"/>
          <p:cNvSpPr>
            <a:spLocks noChangeArrowheads="1"/>
          </p:cNvSpPr>
          <p:nvPr/>
        </p:nvSpPr>
        <p:spPr bwMode="auto">
          <a:xfrm rot="-5400000">
            <a:off x="3276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4" name="Oval 32"/>
          <p:cNvSpPr>
            <a:spLocks noChangeArrowheads="1"/>
          </p:cNvSpPr>
          <p:nvPr/>
        </p:nvSpPr>
        <p:spPr bwMode="auto">
          <a:xfrm rot="-5400000">
            <a:off x="3200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5" name="Oval 33"/>
          <p:cNvSpPr>
            <a:spLocks noChangeArrowheads="1"/>
          </p:cNvSpPr>
          <p:nvPr/>
        </p:nvSpPr>
        <p:spPr bwMode="auto">
          <a:xfrm rot="-5400000">
            <a:off x="2362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6" name="Oval 34"/>
          <p:cNvSpPr>
            <a:spLocks noChangeArrowheads="1"/>
          </p:cNvSpPr>
          <p:nvPr/>
        </p:nvSpPr>
        <p:spPr bwMode="auto">
          <a:xfrm rot="-5400000">
            <a:off x="3427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7" name="Freeform 35" descr="5%"/>
          <p:cNvSpPr>
            <a:spLocks/>
          </p:cNvSpPr>
          <p:nvPr/>
        </p:nvSpPr>
        <p:spPr bwMode="auto">
          <a:xfrm rot="5400000" flipV="1">
            <a:off x="4876800" y="1143000"/>
            <a:ext cx="1828800" cy="1676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1268" name="Oval 36"/>
          <p:cNvSpPr>
            <a:spLocks noChangeArrowheads="1"/>
          </p:cNvSpPr>
          <p:nvPr/>
        </p:nvSpPr>
        <p:spPr bwMode="auto">
          <a:xfrm rot="5400000" flipV="1">
            <a:off x="6400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9" name="Oval 37"/>
          <p:cNvSpPr>
            <a:spLocks noChangeArrowheads="1"/>
          </p:cNvSpPr>
          <p:nvPr/>
        </p:nvSpPr>
        <p:spPr bwMode="auto">
          <a:xfrm rot="5400000" flipV="1">
            <a:off x="5040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70" name="Oval 38"/>
          <p:cNvSpPr>
            <a:spLocks noChangeArrowheads="1"/>
          </p:cNvSpPr>
          <p:nvPr/>
        </p:nvSpPr>
        <p:spPr bwMode="auto">
          <a:xfrm rot="5400000" flipV="1">
            <a:off x="556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71" name="Oval 39"/>
          <p:cNvSpPr>
            <a:spLocks noChangeArrowheads="1"/>
          </p:cNvSpPr>
          <p:nvPr/>
        </p:nvSpPr>
        <p:spPr bwMode="auto">
          <a:xfrm rot="5400000" flipV="1">
            <a:off x="5562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72" name="Text Box 40"/>
          <p:cNvSpPr txBox="1">
            <a:spLocks noChangeArrowheads="1"/>
          </p:cNvSpPr>
          <p:nvPr/>
        </p:nvSpPr>
        <p:spPr bwMode="auto">
          <a:xfrm>
            <a:off x="7467600" y="434340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1631273" name="Rectangle 41"/>
          <p:cNvSpPr>
            <a:spLocks noChangeArrowheads="1"/>
          </p:cNvSpPr>
          <p:nvPr/>
        </p:nvSpPr>
        <p:spPr bwMode="auto">
          <a:xfrm>
            <a:off x="1905000" y="3200400"/>
            <a:ext cx="5791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>
                <a:solidFill>
                  <a:srgbClr val="FF0000"/>
                </a:solidFill>
              </a:rPr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240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altLang="en-US" sz="2000"/>
              <a:t>Ward’s Method uses squared error</a:t>
            </a:r>
            <a:endParaRPr lang="en-US" altLang="en-US"/>
          </a:p>
        </p:txBody>
      </p:sp>
      <p:sp>
        <p:nvSpPr>
          <p:cNvPr id="1631274" name="Text Box 42"/>
          <p:cNvSpPr txBox="1">
            <a:spLocks noChangeArrowheads="1"/>
          </p:cNvSpPr>
          <p:nvPr/>
        </p:nvSpPr>
        <p:spPr bwMode="auto">
          <a:xfrm>
            <a:off x="2743200" y="1828800"/>
            <a:ext cx="22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1631275" name="Text Box 43"/>
          <p:cNvSpPr txBox="1">
            <a:spLocks noChangeArrowheads="1"/>
          </p:cNvSpPr>
          <p:nvPr/>
        </p:nvSpPr>
        <p:spPr bwMode="auto">
          <a:xfrm>
            <a:off x="5638800" y="1828800"/>
            <a:ext cx="228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</a:p>
        </p:txBody>
      </p:sp>
    </p:spTree>
    <p:extLst>
      <p:ext uri="{BB962C8B-B14F-4D97-AF65-F5344CB8AC3E}">
        <p14:creationId xmlns:p14="http://schemas.microsoft.com/office/powerpoint/2010/main" val="351221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 Similarity: MIN or Single Link </a:t>
            </a:r>
          </a:p>
        </p:txBody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Similarity of two clusters is based on the two most similar (closest) points in the different clusters</a:t>
            </a:r>
          </a:p>
          <a:p>
            <a:pPr lvl="1"/>
            <a:r>
              <a:rPr lang="en-US" altLang="en-US"/>
              <a:t>Determined by one pair of points, i.e., by one link in the proximity graph.</a:t>
            </a:r>
          </a:p>
        </p:txBody>
      </p:sp>
      <p:graphicFrame>
        <p:nvGraphicFramePr>
          <p:cNvPr id="1632260" name="Object 4"/>
          <p:cNvGraphicFramePr>
            <a:graphicFrameLocks noChangeAspect="1"/>
          </p:cNvGraphicFramePr>
          <p:nvPr/>
        </p:nvGraphicFramePr>
        <p:xfrm>
          <a:off x="1828801" y="3886200"/>
          <a:ext cx="408781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Worksheet" r:id="rId3" imgW="2294001" imgH="1013841" progId="Excel.Sheet.8">
                  <p:embed/>
                </p:oleObj>
              </mc:Choice>
              <mc:Fallback>
                <p:oleObj name="Worksheet" r:id="rId3" imgW="2294001" imgH="1013841" progId="Excel.Sheet.8">
                  <p:embed/>
                  <p:pic>
                    <p:nvPicPr>
                      <p:cNvPr id="1632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3886200"/>
                        <a:ext cx="408781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2261" name="Group 5"/>
          <p:cNvGrpSpPr>
            <a:grpSpLocks/>
          </p:cNvGrpSpPr>
          <p:nvPr/>
        </p:nvGrpSpPr>
        <p:grpSpPr bwMode="auto">
          <a:xfrm>
            <a:off x="7085014" y="3581401"/>
            <a:ext cx="2820987" cy="2562225"/>
            <a:chOff x="3616" y="2256"/>
            <a:chExt cx="1777" cy="1614"/>
          </a:xfrm>
        </p:grpSpPr>
        <p:sp>
          <p:nvSpPr>
            <p:cNvPr id="1632262" name="Line 6"/>
            <p:cNvSpPr>
              <a:spLocks noChangeShapeType="1"/>
            </p:cNvSpPr>
            <p:nvPr/>
          </p:nvSpPr>
          <p:spPr bwMode="auto">
            <a:xfrm flipV="1">
              <a:off x="3696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3" name="Line 7"/>
            <p:cNvSpPr>
              <a:spLocks noChangeShapeType="1"/>
            </p:cNvSpPr>
            <p:nvPr/>
          </p:nvSpPr>
          <p:spPr bwMode="auto">
            <a:xfrm>
              <a:off x="3696" y="3221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4" name="Line 8"/>
            <p:cNvSpPr>
              <a:spLocks noChangeShapeType="1"/>
            </p:cNvSpPr>
            <p:nvPr/>
          </p:nvSpPr>
          <p:spPr bwMode="auto">
            <a:xfrm>
              <a:off x="4163" y="3221"/>
              <a:ext cx="0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5" name="Line 9"/>
            <p:cNvSpPr>
              <a:spLocks noChangeShapeType="1"/>
            </p:cNvSpPr>
            <p:nvPr/>
          </p:nvSpPr>
          <p:spPr bwMode="auto">
            <a:xfrm flipV="1">
              <a:off x="3976" y="2979"/>
              <a:ext cx="0" cy="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6" name="Line 10"/>
            <p:cNvSpPr>
              <a:spLocks noChangeShapeType="1"/>
            </p:cNvSpPr>
            <p:nvPr/>
          </p:nvSpPr>
          <p:spPr bwMode="auto">
            <a:xfrm flipV="1">
              <a:off x="3976" y="2899"/>
              <a:ext cx="0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7" name="Line 11"/>
            <p:cNvSpPr>
              <a:spLocks noChangeShapeType="1"/>
            </p:cNvSpPr>
            <p:nvPr/>
          </p:nvSpPr>
          <p:spPr bwMode="auto">
            <a:xfrm flipV="1">
              <a:off x="4818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8" name="Line 12"/>
            <p:cNvSpPr>
              <a:spLocks noChangeShapeType="1"/>
            </p:cNvSpPr>
            <p:nvPr/>
          </p:nvSpPr>
          <p:spPr bwMode="auto">
            <a:xfrm>
              <a:off x="4818" y="3060"/>
              <a:ext cx="46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69" name="Line 13"/>
            <p:cNvSpPr>
              <a:spLocks noChangeShapeType="1"/>
            </p:cNvSpPr>
            <p:nvPr/>
          </p:nvSpPr>
          <p:spPr bwMode="auto">
            <a:xfrm>
              <a:off x="5285" y="3060"/>
              <a:ext cx="0" cy="5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0" name="Line 14"/>
            <p:cNvSpPr>
              <a:spLocks noChangeShapeType="1"/>
            </p:cNvSpPr>
            <p:nvPr/>
          </p:nvSpPr>
          <p:spPr bwMode="auto">
            <a:xfrm flipV="1">
              <a:off x="5098" y="2819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1" name="Line 15"/>
            <p:cNvSpPr>
              <a:spLocks noChangeShapeType="1"/>
            </p:cNvSpPr>
            <p:nvPr/>
          </p:nvSpPr>
          <p:spPr bwMode="auto">
            <a:xfrm flipV="1">
              <a:off x="5098" y="2738"/>
              <a:ext cx="0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2" name="Line 16"/>
            <p:cNvSpPr>
              <a:spLocks noChangeShapeType="1"/>
            </p:cNvSpPr>
            <p:nvPr/>
          </p:nvSpPr>
          <p:spPr bwMode="auto">
            <a:xfrm flipV="1">
              <a:off x="4444" y="2899"/>
              <a:ext cx="0" cy="7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3" name="Line 17"/>
            <p:cNvSpPr>
              <a:spLocks noChangeShapeType="1"/>
            </p:cNvSpPr>
            <p:nvPr/>
          </p:nvSpPr>
          <p:spPr bwMode="auto">
            <a:xfrm>
              <a:off x="3976" y="2899"/>
              <a:ext cx="4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4" name="Line 18"/>
            <p:cNvSpPr>
              <a:spLocks noChangeShapeType="1"/>
            </p:cNvSpPr>
            <p:nvPr/>
          </p:nvSpPr>
          <p:spPr bwMode="auto">
            <a:xfrm flipV="1">
              <a:off x="4163" y="2578"/>
              <a:ext cx="0" cy="3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5" name="Line 19"/>
            <p:cNvSpPr>
              <a:spLocks noChangeShapeType="1"/>
            </p:cNvSpPr>
            <p:nvPr/>
          </p:nvSpPr>
          <p:spPr bwMode="auto">
            <a:xfrm>
              <a:off x="4163" y="2578"/>
              <a:ext cx="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6" name="Line 20"/>
            <p:cNvSpPr>
              <a:spLocks noChangeShapeType="1"/>
            </p:cNvSpPr>
            <p:nvPr/>
          </p:nvSpPr>
          <p:spPr bwMode="auto">
            <a:xfrm>
              <a:off x="5098" y="2578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7" name="Line 21"/>
            <p:cNvSpPr>
              <a:spLocks noChangeShapeType="1"/>
            </p:cNvSpPr>
            <p:nvPr/>
          </p:nvSpPr>
          <p:spPr bwMode="auto">
            <a:xfrm flipV="1">
              <a:off x="4631" y="2256"/>
              <a:ext cx="0" cy="3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2278" name="Text Box 22"/>
            <p:cNvSpPr txBox="1">
              <a:spLocks noChangeArrowheads="1"/>
            </p:cNvSpPr>
            <p:nvPr/>
          </p:nvSpPr>
          <p:spPr bwMode="auto">
            <a:xfrm>
              <a:off x="3616" y="36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2279" name="Text Box 23"/>
            <p:cNvSpPr txBox="1">
              <a:spLocks noChangeArrowheads="1"/>
            </p:cNvSpPr>
            <p:nvPr/>
          </p:nvSpPr>
          <p:spPr bwMode="auto">
            <a:xfrm>
              <a:off x="4083" y="36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32280" name="Text Box 24"/>
            <p:cNvSpPr txBox="1">
              <a:spLocks noChangeArrowheads="1"/>
            </p:cNvSpPr>
            <p:nvPr/>
          </p:nvSpPr>
          <p:spPr bwMode="auto">
            <a:xfrm>
              <a:off x="4364" y="36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2281" name="Text Box 25"/>
            <p:cNvSpPr txBox="1">
              <a:spLocks noChangeArrowheads="1"/>
            </p:cNvSpPr>
            <p:nvPr/>
          </p:nvSpPr>
          <p:spPr bwMode="auto">
            <a:xfrm>
              <a:off x="4738" y="36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32282" name="Text Box 26"/>
            <p:cNvSpPr txBox="1">
              <a:spLocks noChangeArrowheads="1"/>
            </p:cNvSpPr>
            <p:nvPr/>
          </p:nvSpPr>
          <p:spPr bwMode="auto">
            <a:xfrm>
              <a:off x="5205" y="363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182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Hierarchical Clustering: MIN</a:t>
            </a:r>
          </a:p>
        </p:txBody>
      </p:sp>
      <p:sp>
        <p:nvSpPr>
          <p:cNvPr id="1633283" name="Text Box 3"/>
          <p:cNvSpPr txBox="1">
            <a:spLocks noChangeArrowheads="1"/>
          </p:cNvSpPr>
          <p:nvPr/>
        </p:nvSpPr>
        <p:spPr bwMode="auto">
          <a:xfrm>
            <a:off x="2438400" y="57150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Nested Clusters</a:t>
            </a:r>
          </a:p>
        </p:txBody>
      </p:sp>
      <p:sp>
        <p:nvSpPr>
          <p:cNvPr id="1633284" name="Text Box 4"/>
          <p:cNvSpPr txBox="1">
            <a:spLocks noChangeArrowheads="1"/>
          </p:cNvSpPr>
          <p:nvPr/>
        </p:nvSpPr>
        <p:spPr bwMode="auto">
          <a:xfrm>
            <a:off x="7315200" y="5715001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Dendrogram</a:t>
            </a:r>
          </a:p>
        </p:txBody>
      </p:sp>
      <p:grpSp>
        <p:nvGrpSpPr>
          <p:cNvPr id="1633285" name="Group 5"/>
          <p:cNvGrpSpPr>
            <a:grpSpLocks/>
          </p:cNvGrpSpPr>
          <p:nvPr/>
        </p:nvGrpSpPr>
        <p:grpSpPr bwMode="auto">
          <a:xfrm>
            <a:off x="2271713" y="1773239"/>
            <a:ext cx="3055938" cy="2747963"/>
            <a:chOff x="471" y="1117"/>
            <a:chExt cx="1925" cy="1731"/>
          </a:xfrm>
        </p:grpSpPr>
        <p:sp>
          <p:nvSpPr>
            <p:cNvPr id="1633286" name="Freeform 6"/>
            <p:cNvSpPr>
              <a:spLocks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87" name="Freeform 7"/>
            <p:cNvSpPr>
              <a:spLocks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88" name="Freeform 8"/>
            <p:cNvSpPr>
              <a:spLocks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89" name="Freeform 9"/>
            <p:cNvSpPr>
              <a:spLocks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90" name="Freeform 10"/>
            <p:cNvSpPr>
              <a:spLocks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91" name="Freeform 11"/>
            <p:cNvSpPr>
              <a:spLocks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3292" name="Rectangle 12"/>
            <p:cNvSpPr>
              <a:spLocks noChangeArrowheads="1"/>
            </p:cNvSpPr>
            <p:nvPr/>
          </p:nvSpPr>
          <p:spPr bwMode="auto">
            <a:xfrm>
              <a:off x="2032" y="1117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633293" name="Rectangle 13"/>
            <p:cNvSpPr>
              <a:spLocks noChangeArrowheads="1"/>
            </p:cNvSpPr>
            <p:nvPr/>
          </p:nvSpPr>
          <p:spPr bwMode="auto">
            <a:xfrm>
              <a:off x="1256" y="1764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1633294" name="Rectangle 14"/>
            <p:cNvSpPr>
              <a:spLocks noChangeArrowheads="1"/>
            </p:cNvSpPr>
            <p:nvPr/>
          </p:nvSpPr>
          <p:spPr bwMode="auto">
            <a:xfrm>
              <a:off x="1810" y="2069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1633295" name="Rectangle 15"/>
            <p:cNvSpPr>
              <a:spLocks noChangeArrowheads="1"/>
            </p:cNvSpPr>
            <p:nvPr/>
          </p:nvSpPr>
          <p:spPr bwMode="auto">
            <a:xfrm>
              <a:off x="1422" y="2635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633296" name="Rectangle 16"/>
            <p:cNvSpPr>
              <a:spLocks noChangeArrowheads="1"/>
            </p:cNvSpPr>
            <p:nvPr/>
          </p:nvSpPr>
          <p:spPr bwMode="auto">
            <a:xfrm>
              <a:off x="648" y="1626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1633297" name="Rectangle 17"/>
            <p:cNvSpPr>
              <a:spLocks noChangeArrowheads="1"/>
            </p:cNvSpPr>
            <p:nvPr/>
          </p:nvSpPr>
          <p:spPr bwMode="auto">
            <a:xfrm>
              <a:off x="2307" y="2125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1633298" name="Group 18"/>
          <p:cNvGrpSpPr>
            <a:grpSpLocks/>
          </p:cNvGrpSpPr>
          <p:nvPr/>
        </p:nvGrpSpPr>
        <p:grpSpPr bwMode="auto">
          <a:xfrm>
            <a:off x="4019550" y="2863850"/>
            <a:ext cx="1423988" cy="914400"/>
            <a:chOff x="1572" y="1804"/>
            <a:chExt cx="897" cy="576"/>
          </a:xfrm>
        </p:grpSpPr>
        <p:sp>
          <p:nvSpPr>
            <p:cNvPr id="1633299" name="Freeform 19"/>
            <p:cNvSpPr>
              <a:spLocks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300" name="Rectangle 20"/>
            <p:cNvSpPr>
              <a:spLocks noChangeArrowheads="1"/>
            </p:cNvSpPr>
            <p:nvPr/>
          </p:nvSpPr>
          <p:spPr bwMode="auto">
            <a:xfrm>
              <a:off x="1944" y="1804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1633301" name="Group 21"/>
          <p:cNvGrpSpPr>
            <a:grpSpLocks/>
          </p:cNvGrpSpPr>
          <p:nvPr/>
        </p:nvGrpSpPr>
        <p:grpSpPr bwMode="auto">
          <a:xfrm>
            <a:off x="2051050" y="2489201"/>
            <a:ext cx="1735138" cy="1106488"/>
            <a:chOff x="332" y="1568"/>
            <a:chExt cx="1093" cy="697"/>
          </a:xfrm>
        </p:grpSpPr>
        <p:sp>
          <p:nvSpPr>
            <p:cNvPr id="1633302" name="Freeform 22"/>
            <p:cNvSpPr>
              <a:spLocks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303" name="Rectangle 23"/>
            <p:cNvSpPr>
              <a:spLocks noChangeArrowheads="1"/>
            </p:cNvSpPr>
            <p:nvPr/>
          </p:nvSpPr>
          <p:spPr bwMode="auto">
            <a:xfrm>
              <a:off x="949" y="2052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1633304" name="Group 24"/>
          <p:cNvGrpSpPr>
            <a:grpSpLocks/>
          </p:cNvGrpSpPr>
          <p:nvPr/>
        </p:nvGrpSpPr>
        <p:grpSpPr bwMode="auto">
          <a:xfrm>
            <a:off x="1968501" y="2071689"/>
            <a:ext cx="3675063" cy="2097087"/>
            <a:chOff x="280" y="1305"/>
            <a:chExt cx="2315" cy="1321"/>
          </a:xfrm>
        </p:grpSpPr>
        <p:sp>
          <p:nvSpPr>
            <p:cNvPr id="1633305" name="Freeform 25"/>
            <p:cNvSpPr>
              <a:spLocks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306" name="Rectangle 26"/>
            <p:cNvSpPr>
              <a:spLocks noChangeArrowheads="1"/>
            </p:cNvSpPr>
            <p:nvPr/>
          </p:nvSpPr>
          <p:spPr bwMode="auto">
            <a:xfrm>
              <a:off x="1390" y="1305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</p:grpSp>
      <p:grpSp>
        <p:nvGrpSpPr>
          <p:cNvPr id="1633307" name="Group 27"/>
          <p:cNvGrpSpPr>
            <a:grpSpLocks/>
          </p:cNvGrpSpPr>
          <p:nvPr/>
        </p:nvGrpSpPr>
        <p:grpSpPr bwMode="auto">
          <a:xfrm>
            <a:off x="1906588" y="1951038"/>
            <a:ext cx="3795712" cy="2871788"/>
            <a:chOff x="241" y="1229"/>
            <a:chExt cx="2391" cy="1809"/>
          </a:xfrm>
        </p:grpSpPr>
        <p:sp>
          <p:nvSpPr>
            <p:cNvPr id="1633308" name="Freeform 28"/>
            <p:cNvSpPr>
              <a:spLocks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309" name="Rectangle 29"/>
            <p:cNvSpPr>
              <a:spLocks noChangeArrowheads="1"/>
            </p:cNvSpPr>
            <p:nvPr/>
          </p:nvSpPr>
          <p:spPr bwMode="auto">
            <a:xfrm>
              <a:off x="1239" y="2825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</p:grpSp>
      <p:grpSp>
        <p:nvGrpSpPr>
          <p:cNvPr id="1633310" name="Group 30"/>
          <p:cNvGrpSpPr>
            <a:grpSpLocks/>
          </p:cNvGrpSpPr>
          <p:nvPr/>
        </p:nvGrpSpPr>
        <p:grpSpPr bwMode="auto">
          <a:xfrm>
            <a:off x="1831976" y="1547813"/>
            <a:ext cx="4003675" cy="3530600"/>
            <a:chOff x="194" y="975"/>
            <a:chExt cx="2522" cy="2224"/>
          </a:xfrm>
        </p:grpSpPr>
        <p:sp>
          <p:nvSpPr>
            <p:cNvPr id="1633311" name="Rectangle 31"/>
            <p:cNvSpPr>
              <a:spLocks noChangeArrowheads="1"/>
            </p:cNvSpPr>
            <p:nvPr/>
          </p:nvSpPr>
          <p:spPr bwMode="auto">
            <a:xfrm>
              <a:off x="2138" y="975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633312" name="Freeform 32"/>
            <p:cNvSpPr>
              <a:spLocks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33313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43878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Strength of MIN</a:t>
            </a:r>
          </a:p>
        </p:txBody>
      </p:sp>
      <p:sp>
        <p:nvSpPr>
          <p:cNvPr id="1634307" name="Text Box 3"/>
          <p:cNvSpPr txBox="1">
            <a:spLocks noChangeArrowheads="1"/>
          </p:cNvSpPr>
          <p:nvPr/>
        </p:nvSpPr>
        <p:spPr bwMode="auto">
          <a:xfrm>
            <a:off x="2590800" y="42672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grpSp>
        <p:nvGrpSpPr>
          <p:cNvPr id="1634308" name="Group 4"/>
          <p:cNvGrpSpPr>
            <a:grpSpLocks/>
          </p:cNvGrpSpPr>
          <p:nvPr/>
        </p:nvGrpSpPr>
        <p:grpSpPr bwMode="auto">
          <a:xfrm>
            <a:off x="6400800" y="1981201"/>
            <a:ext cx="4103688" cy="2652713"/>
            <a:chOff x="3072" y="1248"/>
            <a:chExt cx="2585" cy="1671"/>
          </a:xfrm>
        </p:grpSpPr>
        <p:sp>
          <p:nvSpPr>
            <p:cNvPr id="1634309" name="Text Box 5"/>
            <p:cNvSpPr txBox="1">
              <a:spLocks noChangeArrowheads="1"/>
            </p:cNvSpPr>
            <p:nvPr/>
          </p:nvSpPr>
          <p:spPr bwMode="auto">
            <a:xfrm>
              <a:off x="3408" y="268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Two Clusters</a:t>
              </a:r>
            </a:p>
          </p:txBody>
        </p:sp>
        <p:pic>
          <p:nvPicPr>
            <p:cNvPr id="163431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28" r="7143"/>
            <a:stretch>
              <a:fillRect/>
            </a:stretch>
          </p:blipFill>
          <p:spPr bwMode="auto">
            <a:xfrm>
              <a:off x="3072" y="1248"/>
              <a:ext cx="2585" cy="1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343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8" r="5357"/>
          <a:stretch>
            <a:fillRect/>
          </a:stretch>
        </p:blipFill>
        <p:spPr bwMode="auto">
          <a:xfrm>
            <a:off x="1676400" y="1981201"/>
            <a:ext cx="4186238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4312" name="Text Box 8"/>
          <p:cNvSpPr txBox="1">
            <a:spLocks noChangeArrowheads="1"/>
          </p:cNvSpPr>
          <p:nvPr/>
        </p:nvSpPr>
        <p:spPr bwMode="auto">
          <a:xfrm>
            <a:off x="2133600" y="5576888"/>
            <a:ext cx="632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Can handle non-elliptical shapes</a:t>
            </a:r>
          </a:p>
        </p:txBody>
      </p:sp>
    </p:spTree>
    <p:extLst>
      <p:ext uri="{BB962C8B-B14F-4D97-AF65-F5344CB8AC3E}">
        <p14:creationId xmlns:p14="http://schemas.microsoft.com/office/powerpoint/2010/main" val="103258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43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Limitations of MIN</a:t>
            </a:r>
          </a:p>
        </p:txBody>
      </p:sp>
      <p:sp>
        <p:nvSpPr>
          <p:cNvPr id="1635331" name="Text Box 3"/>
          <p:cNvSpPr txBox="1">
            <a:spLocks noChangeArrowheads="1"/>
          </p:cNvSpPr>
          <p:nvPr/>
        </p:nvSpPr>
        <p:spPr bwMode="auto">
          <a:xfrm>
            <a:off x="2590800" y="47244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pic>
        <p:nvPicPr>
          <p:cNvPr id="1635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5333" name="Group 5"/>
          <p:cNvGrpSpPr>
            <a:grpSpLocks/>
          </p:cNvGrpSpPr>
          <p:nvPr/>
        </p:nvGrpSpPr>
        <p:grpSpPr bwMode="auto">
          <a:xfrm>
            <a:off x="5789614" y="1524001"/>
            <a:ext cx="4268787" cy="3567113"/>
            <a:chOff x="2496" y="960"/>
            <a:chExt cx="2689" cy="2247"/>
          </a:xfrm>
        </p:grpSpPr>
        <p:sp>
          <p:nvSpPr>
            <p:cNvPr id="1635334" name="Text Box 6"/>
            <p:cNvSpPr txBox="1">
              <a:spLocks noChangeArrowheads="1"/>
            </p:cNvSpPr>
            <p:nvPr/>
          </p:nvSpPr>
          <p:spPr bwMode="auto">
            <a:xfrm>
              <a:off x="3072" y="2976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Two Clusters</a:t>
              </a:r>
            </a:p>
          </p:txBody>
        </p:sp>
        <p:pic>
          <p:nvPicPr>
            <p:cNvPr id="163533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960"/>
              <a:ext cx="2689" cy="2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35336" name="Text Box 8"/>
          <p:cNvSpPr txBox="1">
            <a:spLocks noChangeArrowheads="1"/>
          </p:cNvSpPr>
          <p:nvPr/>
        </p:nvSpPr>
        <p:spPr bwMode="auto">
          <a:xfrm>
            <a:off x="2133600" y="5576888"/>
            <a:ext cx="632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Sensitive to noise and outliers</a:t>
            </a:r>
          </a:p>
        </p:txBody>
      </p:sp>
    </p:spTree>
    <p:extLst>
      <p:ext uri="{BB962C8B-B14F-4D97-AF65-F5344CB8AC3E}">
        <p14:creationId xmlns:p14="http://schemas.microsoft.com/office/powerpoint/2010/main" val="4487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Cluster Similarity: MAX or Complete Linkage</a:t>
            </a:r>
          </a:p>
        </p:txBody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Similarity of two clusters is based on the two least similar (most distant) points in the different clusters</a:t>
            </a:r>
          </a:p>
          <a:p>
            <a:pPr lvl="1"/>
            <a:r>
              <a:rPr lang="en-US" altLang="en-US"/>
              <a:t>Determined by all pairs of points in the two clusters</a:t>
            </a:r>
          </a:p>
          <a:p>
            <a:endParaRPr lang="en-US" altLang="en-US"/>
          </a:p>
        </p:txBody>
      </p:sp>
      <p:graphicFrame>
        <p:nvGraphicFramePr>
          <p:cNvPr id="1636356" name="Object 4"/>
          <p:cNvGraphicFramePr>
            <a:graphicFrameLocks noChangeAspect="1"/>
          </p:cNvGraphicFramePr>
          <p:nvPr/>
        </p:nvGraphicFramePr>
        <p:xfrm>
          <a:off x="1752600" y="3560764"/>
          <a:ext cx="43434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3" imgW="2294001" imgH="1013841" progId="Excel.Sheet.8">
                  <p:embed/>
                </p:oleObj>
              </mc:Choice>
              <mc:Fallback>
                <p:oleObj name="Worksheet" r:id="rId3" imgW="2294001" imgH="1013841" progId="Excel.Sheet.8">
                  <p:embed/>
                  <p:pic>
                    <p:nvPicPr>
                      <p:cNvPr id="16363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60764"/>
                        <a:ext cx="4343400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6357" name="Group 5"/>
          <p:cNvGrpSpPr>
            <a:grpSpLocks/>
          </p:cNvGrpSpPr>
          <p:nvPr/>
        </p:nvGrpSpPr>
        <p:grpSpPr bwMode="auto">
          <a:xfrm>
            <a:off x="7239000" y="3429000"/>
            <a:ext cx="2598738" cy="2667000"/>
            <a:chOff x="3691" y="2160"/>
            <a:chExt cx="1637" cy="1680"/>
          </a:xfrm>
        </p:grpSpPr>
        <p:sp>
          <p:nvSpPr>
            <p:cNvPr id="1636358" name="Line 6"/>
            <p:cNvSpPr>
              <a:spLocks noChangeShapeType="1"/>
            </p:cNvSpPr>
            <p:nvPr/>
          </p:nvSpPr>
          <p:spPr bwMode="auto">
            <a:xfrm flipV="1">
              <a:off x="5219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59" name="Line 7"/>
            <p:cNvSpPr>
              <a:spLocks noChangeShapeType="1"/>
            </p:cNvSpPr>
            <p:nvPr/>
          </p:nvSpPr>
          <p:spPr bwMode="auto">
            <a:xfrm>
              <a:off x="4793" y="3168"/>
              <a:ext cx="4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0" name="Line 8"/>
            <p:cNvSpPr>
              <a:spLocks noChangeShapeType="1"/>
            </p:cNvSpPr>
            <p:nvPr/>
          </p:nvSpPr>
          <p:spPr bwMode="auto">
            <a:xfrm>
              <a:off x="4793" y="3168"/>
              <a:ext cx="0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1" name="Line 9"/>
            <p:cNvSpPr>
              <a:spLocks noChangeShapeType="1"/>
            </p:cNvSpPr>
            <p:nvPr/>
          </p:nvSpPr>
          <p:spPr bwMode="auto">
            <a:xfrm flipV="1">
              <a:off x="4964" y="291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2" name="Line 10"/>
            <p:cNvSpPr>
              <a:spLocks noChangeShapeType="1"/>
            </p:cNvSpPr>
            <p:nvPr/>
          </p:nvSpPr>
          <p:spPr bwMode="auto">
            <a:xfrm flipV="1">
              <a:off x="4964" y="2832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3" name="Line 11"/>
            <p:cNvSpPr>
              <a:spLocks noChangeShapeType="1"/>
            </p:cNvSpPr>
            <p:nvPr/>
          </p:nvSpPr>
          <p:spPr bwMode="auto">
            <a:xfrm flipV="1">
              <a:off x="4197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4" name="Line 12"/>
            <p:cNvSpPr>
              <a:spLocks noChangeShapeType="1"/>
            </p:cNvSpPr>
            <p:nvPr/>
          </p:nvSpPr>
          <p:spPr bwMode="auto">
            <a:xfrm>
              <a:off x="3770" y="325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5" name="Line 13"/>
            <p:cNvSpPr>
              <a:spLocks noChangeShapeType="1"/>
            </p:cNvSpPr>
            <p:nvPr/>
          </p:nvSpPr>
          <p:spPr bwMode="auto">
            <a:xfrm>
              <a:off x="3770" y="325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6" name="Line 14"/>
            <p:cNvSpPr>
              <a:spLocks noChangeShapeType="1"/>
            </p:cNvSpPr>
            <p:nvPr/>
          </p:nvSpPr>
          <p:spPr bwMode="auto">
            <a:xfrm flipV="1">
              <a:off x="3941" y="2748"/>
              <a:ext cx="0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7" name="Line 15"/>
            <p:cNvSpPr>
              <a:spLocks noChangeShapeType="1"/>
            </p:cNvSpPr>
            <p:nvPr/>
          </p:nvSpPr>
          <p:spPr bwMode="auto">
            <a:xfrm flipV="1">
              <a:off x="3941" y="2664"/>
              <a:ext cx="0" cy="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8" name="Line 16"/>
            <p:cNvSpPr>
              <a:spLocks noChangeShapeType="1"/>
            </p:cNvSpPr>
            <p:nvPr/>
          </p:nvSpPr>
          <p:spPr bwMode="auto">
            <a:xfrm flipV="1">
              <a:off x="4537" y="2832"/>
              <a:ext cx="0" cy="7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69" name="Line 17"/>
            <p:cNvSpPr>
              <a:spLocks noChangeShapeType="1"/>
            </p:cNvSpPr>
            <p:nvPr/>
          </p:nvSpPr>
          <p:spPr bwMode="auto">
            <a:xfrm>
              <a:off x="4537" y="2832"/>
              <a:ext cx="4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70" name="Line 18"/>
            <p:cNvSpPr>
              <a:spLocks noChangeShapeType="1"/>
            </p:cNvSpPr>
            <p:nvPr/>
          </p:nvSpPr>
          <p:spPr bwMode="auto">
            <a:xfrm flipV="1">
              <a:off x="4793" y="24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71" name="Line 19"/>
            <p:cNvSpPr>
              <a:spLocks noChangeShapeType="1"/>
            </p:cNvSpPr>
            <p:nvPr/>
          </p:nvSpPr>
          <p:spPr bwMode="auto">
            <a:xfrm>
              <a:off x="3941" y="2496"/>
              <a:ext cx="8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72" name="Line 20"/>
            <p:cNvSpPr>
              <a:spLocks noChangeShapeType="1"/>
            </p:cNvSpPr>
            <p:nvPr/>
          </p:nvSpPr>
          <p:spPr bwMode="auto">
            <a:xfrm>
              <a:off x="3941" y="2496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73" name="Line 21"/>
            <p:cNvSpPr>
              <a:spLocks noChangeShapeType="1"/>
            </p:cNvSpPr>
            <p:nvPr/>
          </p:nvSpPr>
          <p:spPr bwMode="auto">
            <a:xfrm flipV="1">
              <a:off x="4367" y="216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6374" name="Text Box 22"/>
            <p:cNvSpPr txBox="1">
              <a:spLocks noChangeArrowheads="1"/>
            </p:cNvSpPr>
            <p:nvPr/>
          </p:nvSpPr>
          <p:spPr bwMode="auto">
            <a:xfrm>
              <a:off x="3691" y="36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6375" name="Text Box 23"/>
            <p:cNvSpPr txBox="1">
              <a:spLocks noChangeArrowheads="1"/>
            </p:cNvSpPr>
            <p:nvPr/>
          </p:nvSpPr>
          <p:spPr bwMode="auto">
            <a:xfrm>
              <a:off x="4117" y="36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36376" name="Text Box 24"/>
            <p:cNvSpPr txBox="1">
              <a:spLocks noChangeArrowheads="1"/>
            </p:cNvSpPr>
            <p:nvPr/>
          </p:nvSpPr>
          <p:spPr bwMode="auto">
            <a:xfrm>
              <a:off x="4458" y="36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6377" name="Text Box 25"/>
            <p:cNvSpPr txBox="1">
              <a:spLocks noChangeArrowheads="1"/>
            </p:cNvSpPr>
            <p:nvPr/>
          </p:nvSpPr>
          <p:spPr bwMode="auto">
            <a:xfrm>
              <a:off x="4715" y="36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36378" name="Text Box 26"/>
            <p:cNvSpPr txBox="1">
              <a:spLocks noChangeArrowheads="1"/>
            </p:cNvSpPr>
            <p:nvPr/>
          </p:nvSpPr>
          <p:spPr bwMode="auto">
            <a:xfrm>
              <a:off x="5140" y="360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561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Hierarchical Clustering </a:t>
            </a:r>
          </a:p>
        </p:txBody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Produces a set of nested clusters organized as a hierarchical tree</a:t>
            </a:r>
          </a:p>
          <a:p>
            <a:r>
              <a:rPr lang="en-US" altLang="en-US"/>
              <a:t>Can be visualized as a dendrogram</a:t>
            </a:r>
          </a:p>
          <a:p>
            <a:pPr lvl="1"/>
            <a:r>
              <a:rPr lang="en-US" altLang="en-US"/>
              <a:t>A tree like diagram that records the sequences of merges or splits</a:t>
            </a:r>
          </a:p>
        </p:txBody>
      </p:sp>
      <p:pic>
        <p:nvPicPr>
          <p:cNvPr id="1618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59214"/>
            <a:ext cx="345916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18949" name="Object 5"/>
          <p:cNvGraphicFramePr>
            <a:graphicFrameLocks noChangeAspect="1"/>
          </p:cNvGraphicFramePr>
          <p:nvPr/>
        </p:nvGraphicFramePr>
        <p:xfrm>
          <a:off x="6781800" y="3629026"/>
          <a:ext cx="2319338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VISIO" r:id="rId4" imgW="3168720" imgH="3227760" progId="Visio.Drawing.6">
                  <p:embed/>
                </p:oleObj>
              </mc:Choice>
              <mc:Fallback>
                <p:oleObj name="VISIO" r:id="rId4" imgW="3168720" imgH="3227760" progId="Visio.Drawing.6">
                  <p:embed/>
                  <p:pic>
                    <p:nvPicPr>
                      <p:cNvPr id="16189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629026"/>
                        <a:ext cx="2319338" cy="236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327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Hierarchical Clustering: MAX</a:t>
            </a:r>
          </a:p>
        </p:txBody>
      </p:sp>
      <p:sp>
        <p:nvSpPr>
          <p:cNvPr id="1637379" name="Text Box 3"/>
          <p:cNvSpPr txBox="1">
            <a:spLocks noChangeArrowheads="1"/>
          </p:cNvSpPr>
          <p:nvPr/>
        </p:nvSpPr>
        <p:spPr bwMode="auto">
          <a:xfrm>
            <a:off x="2622550" y="5348288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Nested Clusters</a:t>
            </a:r>
          </a:p>
        </p:txBody>
      </p:sp>
      <p:sp>
        <p:nvSpPr>
          <p:cNvPr id="1637380" name="Text Box 4"/>
          <p:cNvSpPr txBox="1">
            <a:spLocks noChangeArrowheads="1"/>
          </p:cNvSpPr>
          <p:nvPr/>
        </p:nvSpPr>
        <p:spPr bwMode="auto">
          <a:xfrm>
            <a:off x="7194550" y="5348288"/>
            <a:ext cx="179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Dendrogram</a:t>
            </a:r>
          </a:p>
        </p:txBody>
      </p:sp>
      <p:pic>
        <p:nvPicPr>
          <p:cNvPr id="16373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133600"/>
            <a:ext cx="43878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7382" name="Group 6"/>
          <p:cNvGrpSpPr>
            <a:grpSpLocks/>
          </p:cNvGrpSpPr>
          <p:nvPr/>
        </p:nvGrpSpPr>
        <p:grpSpPr bwMode="auto">
          <a:xfrm>
            <a:off x="2316164" y="1824039"/>
            <a:ext cx="2998787" cy="2687637"/>
            <a:chOff x="383" y="1437"/>
            <a:chExt cx="1889" cy="1693"/>
          </a:xfrm>
        </p:grpSpPr>
        <p:sp>
          <p:nvSpPr>
            <p:cNvPr id="1637383" name="Freeform 7"/>
            <p:cNvSpPr>
              <a:spLocks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4" name="Freeform 8"/>
            <p:cNvSpPr>
              <a:spLocks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5" name="Freeform 9"/>
            <p:cNvSpPr>
              <a:spLocks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6" name="Freeform 10"/>
            <p:cNvSpPr>
              <a:spLocks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7" name="Freeform 11"/>
            <p:cNvSpPr>
              <a:spLocks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8" name="Freeform 12"/>
            <p:cNvSpPr>
              <a:spLocks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7389" name="Rectangle 13"/>
            <p:cNvSpPr>
              <a:spLocks noChangeArrowheads="1"/>
            </p:cNvSpPr>
            <p:nvPr/>
          </p:nvSpPr>
          <p:spPr bwMode="auto">
            <a:xfrm>
              <a:off x="1890" y="1437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637390" name="Rectangle 14"/>
            <p:cNvSpPr>
              <a:spLocks noChangeArrowheads="1"/>
            </p:cNvSpPr>
            <p:nvPr/>
          </p:nvSpPr>
          <p:spPr bwMode="auto">
            <a:xfrm>
              <a:off x="1089" y="20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1637391" name="Rectangle 15"/>
            <p:cNvSpPr>
              <a:spLocks noChangeArrowheads="1"/>
            </p:cNvSpPr>
            <p:nvPr/>
          </p:nvSpPr>
          <p:spPr bwMode="auto">
            <a:xfrm>
              <a:off x="1699" y="237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1637392" name="Rectangle 16"/>
            <p:cNvSpPr>
              <a:spLocks noChangeArrowheads="1"/>
            </p:cNvSpPr>
            <p:nvPr/>
          </p:nvSpPr>
          <p:spPr bwMode="auto">
            <a:xfrm>
              <a:off x="1319" y="29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637393" name="Rectangle 17"/>
            <p:cNvSpPr>
              <a:spLocks noChangeArrowheads="1"/>
            </p:cNvSpPr>
            <p:nvPr/>
          </p:nvSpPr>
          <p:spPr bwMode="auto">
            <a:xfrm>
              <a:off x="517" y="194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1637394" name="Rectangle 18"/>
            <p:cNvSpPr>
              <a:spLocks noChangeArrowheads="1"/>
            </p:cNvSpPr>
            <p:nvPr/>
          </p:nvSpPr>
          <p:spPr bwMode="auto">
            <a:xfrm>
              <a:off x="2188" y="24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1637395" name="Group 19"/>
          <p:cNvGrpSpPr>
            <a:grpSpLocks/>
          </p:cNvGrpSpPr>
          <p:nvPr/>
        </p:nvGrpSpPr>
        <p:grpSpPr bwMode="auto">
          <a:xfrm>
            <a:off x="4033838" y="3208338"/>
            <a:ext cx="1401762" cy="893762"/>
            <a:chOff x="1465" y="2309"/>
            <a:chExt cx="883" cy="563"/>
          </a:xfrm>
        </p:grpSpPr>
        <p:sp>
          <p:nvSpPr>
            <p:cNvPr id="1637396" name="Freeform 20"/>
            <p:cNvSpPr>
              <a:spLocks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7397" name="Rectangle 21"/>
            <p:cNvSpPr>
              <a:spLocks noChangeArrowheads="1"/>
            </p:cNvSpPr>
            <p:nvPr/>
          </p:nvSpPr>
          <p:spPr bwMode="auto">
            <a:xfrm>
              <a:off x="1831" y="2668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1637398" name="Group 22"/>
          <p:cNvGrpSpPr>
            <a:grpSpLocks/>
          </p:cNvGrpSpPr>
          <p:nvPr/>
        </p:nvGrpSpPr>
        <p:grpSpPr bwMode="auto">
          <a:xfrm>
            <a:off x="2228851" y="2249488"/>
            <a:ext cx="1579563" cy="889000"/>
            <a:chOff x="328" y="1705"/>
            <a:chExt cx="995" cy="560"/>
          </a:xfrm>
        </p:grpSpPr>
        <p:sp>
          <p:nvSpPr>
            <p:cNvPr id="1637399" name="Freeform 23"/>
            <p:cNvSpPr>
              <a:spLocks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7400" name="Rectangle 24"/>
            <p:cNvSpPr>
              <a:spLocks noChangeArrowheads="1"/>
            </p:cNvSpPr>
            <p:nvPr/>
          </p:nvSpPr>
          <p:spPr bwMode="auto">
            <a:xfrm>
              <a:off x="853" y="170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1637401" name="Group 25"/>
          <p:cNvGrpSpPr>
            <a:grpSpLocks/>
          </p:cNvGrpSpPr>
          <p:nvPr/>
        </p:nvGrpSpPr>
        <p:grpSpPr bwMode="auto">
          <a:xfrm>
            <a:off x="1884363" y="1582739"/>
            <a:ext cx="3935412" cy="3487737"/>
            <a:chOff x="111" y="1285"/>
            <a:chExt cx="2479" cy="2197"/>
          </a:xfrm>
        </p:grpSpPr>
        <p:sp>
          <p:nvSpPr>
            <p:cNvPr id="1637402" name="Rectangle 26"/>
            <p:cNvSpPr>
              <a:spLocks noChangeArrowheads="1"/>
            </p:cNvSpPr>
            <p:nvPr/>
          </p:nvSpPr>
          <p:spPr bwMode="auto">
            <a:xfrm>
              <a:off x="2484" y="1705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637403" name="Freeform 27"/>
            <p:cNvSpPr>
              <a:spLocks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7404" name="Group 28"/>
          <p:cNvGrpSpPr>
            <a:grpSpLocks/>
          </p:cNvGrpSpPr>
          <p:nvPr/>
        </p:nvGrpSpPr>
        <p:grpSpPr bwMode="auto">
          <a:xfrm>
            <a:off x="3406775" y="2982914"/>
            <a:ext cx="2160588" cy="1652587"/>
            <a:chOff x="1070" y="2167"/>
            <a:chExt cx="1361" cy="1041"/>
          </a:xfrm>
        </p:grpSpPr>
        <p:sp>
          <p:nvSpPr>
            <p:cNvPr id="1637405" name="Rectangle 29"/>
            <p:cNvSpPr>
              <a:spLocks noChangeArrowheads="1"/>
            </p:cNvSpPr>
            <p:nvPr/>
          </p:nvSpPr>
          <p:spPr bwMode="auto">
            <a:xfrm>
              <a:off x="1070" y="256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1637406" name="Freeform 30"/>
            <p:cNvSpPr>
              <a:spLocks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7407" name="Group 31"/>
          <p:cNvGrpSpPr>
            <a:grpSpLocks/>
          </p:cNvGrpSpPr>
          <p:nvPr/>
        </p:nvGrpSpPr>
        <p:grpSpPr bwMode="auto">
          <a:xfrm>
            <a:off x="2139951" y="1720851"/>
            <a:ext cx="2906713" cy="1520825"/>
            <a:chOff x="272" y="1372"/>
            <a:chExt cx="1831" cy="958"/>
          </a:xfrm>
        </p:grpSpPr>
        <p:sp>
          <p:nvSpPr>
            <p:cNvPr id="1637408" name="Rectangle 32"/>
            <p:cNvSpPr>
              <a:spLocks noChangeArrowheads="1"/>
            </p:cNvSpPr>
            <p:nvPr/>
          </p:nvSpPr>
          <p:spPr bwMode="auto">
            <a:xfrm>
              <a:off x="1165" y="138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637409" name="Freeform 33"/>
            <p:cNvSpPr>
              <a:spLocks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431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Strength of MAX</a:t>
            </a:r>
          </a:p>
        </p:txBody>
      </p:sp>
      <p:sp>
        <p:nvSpPr>
          <p:cNvPr id="1638403" name="Text Box 3"/>
          <p:cNvSpPr txBox="1">
            <a:spLocks noChangeArrowheads="1"/>
          </p:cNvSpPr>
          <p:nvPr/>
        </p:nvSpPr>
        <p:spPr bwMode="auto">
          <a:xfrm>
            <a:off x="2894013" y="43576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pic>
        <p:nvPicPr>
          <p:cNvPr id="1638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05"/>
          <a:stretch>
            <a:fillRect/>
          </a:stretch>
        </p:blipFill>
        <p:spPr bwMode="auto">
          <a:xfrm>
            <a:off x="1827214" y="1295400"/>
            <a:ext cx="426878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405" name="Group 5"/>
          <p:cNvGrpSpPr>
            <a:grpSpLocks/>
          </p:cNvGrpSpPr>
          <p:nvPr/>
        </p:nvGrpSpPr>
        <p:grpSpPr bwMode="auto">
          <a:xfrm>
            <a:off x="5865814" y="1219200"/>
            <a:ext cx="4268787" cy="3505200"/>
            <a:chOff x="2735" y="768"/>
            <a:chExt cx="2689" cy="2208"/>
          </a:xfrm>
        </p:grpSpPr>
        <p:sp>
          <p:nvSpPr>
            <p:cNvPr id="1638406" name="Text Box 6"/>
            <p:cNvSpPr txBox="1">
              <a:spLocks noChangeArrowheads="1"/>
            </p:cNvSpPr>
            <p:nvPr/>
          </p:nvSpPr>
          <p:spPr bwMode="auto">
            <a:xfrm>
              <a:off x="3263" y="2745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Two Clusters</a:t>
              </a:r>
            </a:p>
          </p:txBody>
        </p:sp>
        <p:pic>
          <p:nvPicPr>
            <p:cNvPr id="1638407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905"/>
            <a:stretch>
              <a:fillRect/>
            </a:stretch>
          </p:blipFill>
          <p:spPr bwMode="auto">
            <a:xfrm>
              <a:off x="2735" y="768"/>
              <a:ext cx="2689" cy="1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38408" name="Text Box 8"/>
          <p:cNvSpPr txBox="1">
            <a:spLocks noChangeArrowheads="1"/>
          </p:cNvSpPr>
          <p:nvPr/>
        </p:nvSpPr>
        <p:spPr bwMode="auto">
          <a:xfrm>
            <a:off x="2133600" y="5576888"/>
            <a:ext cx="632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Less susceptible to noise and outliers</a:t>
            </a:r>
          </a:p>
        </p:txBody>
      </p:sp>
    </p:spTree>
    <p:extLst>
      <p:ext uri="{BB962C8B-B14F-4D97-AF65-F5344CB8AC3E}">
        <p14:creationId xmlns:p14="http://schemas.microsoft.com/office/powerpoint/2010/main" val="36972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Limitations of MAX</a:t>
            </a:r>
          </a:p>
        </p:txBody>
      </p:sp>
      <p:pic>
        <p:nvPicPr>
          <p:cNvPr id="16394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42687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428" name="Text Box 4"/>
          <p:cNvSpPr txBox="1">
            <a:spLocks noChangeArrowheads="1"/>
          </p:cNvSpPr>
          <p:nvPr/>
        </p:nvSpPr>
        <p:spPr bwMode="auto">
          <a:xfrm>
            <a:off x="2590800" y="47386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Original Points</a:t>
            </a:r>
          </a:p>
        </p:txBody>
      </p:sp>
      <p:grpSp>
        <p:nvGrpSpPr>
          <p:cNvPr id="1639429" name="Group 5"/>
          <p:cNvGrpSpPr>
            <a:grpSpLocks/>
          </p:cNvGrpSpPr>
          <p:nvPr/>
        </p:nvGrpSpPr>
        <p:grpSpPr bwMode="auto">
          <a:xfrm>
            <a:off x="5942014" y="1371600"/>
            <a:ext cx="4268787" cy="3733800"/>
            <a:chOff x="2783" y="864"/>
            <a:chExt cx="2689" cy="2352"/>
          </a:xfrm>
        </p:grpSpPr>
        <p:pic>
          <p:nvPicPr>
            <p:cNvPr id="16394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3" y="864"/>
              <a:ext cx="2689" cy="2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9431" name="Text Box 7"/>
            <p:cNvSpPr txBox="1">
              <a:spLocks noChangeArrowheads="1"/>
            </p:cNvSpPr>
            <p:nvPr/>
          </p:nvSpPr>
          <p:spPr bwMode="auto">
            <a:xfrm>
              <a:off x="3263" y="2985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Two Clusters</a:t>
              </a:r>
            </a:p>
          </p:txBody>
        </p:sp>
      </p:grpSp>
      <p:sp>
        <p:nvSpPr>
          <p:cNvPr id="1639432" name="Text Box 8"/>
          <p:cNvSpPr txBox="1">
            <a:spLocks noChangeArrowheads="1"/>
          </p:cNvSpPr>
          <p:nvPr/>
        </p:nvSpPr>
        <p:spPr bwMode="auto">
          <a:xfrm>
            <a:off x="2133600" y="5486401"/>
            <a:ext cx="6324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Tends to break large clusters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Biased towards globular clusters</a:t>
            </a:r>
          </a:p>
        </p:txBody>
      </p:sp>
    </p:spTree>
    <p:extLst>
      <p:ext uri="{BB962C8B-B14F-4D97-AF65-F5344CB8AC3E}">
        <p14:creationId xmlns:p14="http://schemas.microsoft.com/office/powerpoint/2010/main" val="65253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3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 Similarity: Group Average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5163" y="1143000"/>
            <a:ext cx="8318500" cy="3505200"/>
          </a:xfrm>
        </p:spPr>
        <p:txBody>
          <a:bodyPr/>
          <a:lstStyle/>
          <a:p>
            <a:r>
              <a:rPr lang="en-US" altLang="en-US" sz="2200"/>
              <a:t>Proximity of two clusters is the average of pairwise proximity between points in the two clusters.</a:t>
            </a:r>
          </a:p>
          <a:p>
            <a:endParaRPr lang="en-US" altLang="en-US" sz="2200"/>
          </a:p>
          <a:p>
            <a:endParaRPr lang="en-US" altLang="en-US" sz="2200"/>
          </a:p>
          <a:p>
            <a:pPr lvl="4"/>
            <a:endParaRPr lang="en-US" altLang="en-US" sz="1800"/>
          </a:p>
          <a:p>
            <a:r>
              <a:rPr lang="en-US" altLang="en-US" sz="2200"/>
              <a:t>Need to use average connectivity for scalability since total proximity favors large clusters</a:t>
            </a:r>
          </a:p>
          <a:p>
            <a:endParaRPr lang="en-US" altLang="en-US" sz="2200"/>
          </a:p>
        </p:txBody>
      </p:sp>
      <p:graphicFrame>
        <p:nvGraphicFramePr>
          <p:cNvPr id="1640452" name="Object 4"/>
          <p:cNvGraphicFramePr>
            <a:graphicFrameLocks noChangeAspect="1"/>
          </p:cNvGraphicFramePr>
          <p:nvPr/>
        </p:nvGraphicFramePr>
        <p:xfrm>
          <a:off x="3581400" y="1905000"/>
          <a:ext cx="55753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3873240" imgH="698400" progId="Equation.3">
                  <p:embed/>
                </p:oleObj>
              </mc:Choice>
              <mc:Fallback>
                <p:oleObj name="Equation" r:id="rId3" imgW="3873240" imgH="698400" progId="Equation.3">
                  <p:embed/>
                  <p:pic>
                    <p:nvPicPr>
                      <p:cNvPr id="16404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05000"/>
                        <a:ext cx="55753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53" name="Object 5"/>
          <p:cNvGraphicFramePr>
            <a:graphicFrameLocks noChangeAspect="1"/>
          </p:cNvGraphicFramePr>
          <p:nvPr/>
        </p:nvGraphicFramePr>
        <p:xfrm>
          <a:off x="1752600" y="3873501"/>
          <a:ext cx="4343400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Worksheet" r:id="rId5" imgW="2294001" imgH="1013841" progId="Excel.Sheet.8">
                  <p:embed/>
                </p:oleObj>
              </mc:Choice>
              <mc:Fallback>
                <p:oleObj name="Worksheet" r:id="rId5" imgW="2294001" imgH="1013841" progId="Excel.Sheet.8">
                  <p:embed/>
                  <p:pic>
                    <p:nvPicPr>
                      <p:cNvPr id="16404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73501"/>
                        <a:ext cx="4343400" cy="241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0454" name="Group 6"/>
          <p:cNvGrpSpPr>
            <a:grpSpLocks/>
          </p:cNvGrpSpPr>
          <p:nvPr/>
        </p:nvGrpSpPr>
        <p:grpSpPr bwMode="auto">
          <a:xfrm>
            <a:off x="6934201" y="3568700"/>
            <a:ext cx="2957513" cy="2755900"/>
            <a:chOff x="3504" y="2112"/>
            <a:chExt cx="1863" cy="1736"/>
          </a:xfrm>
        </p:grpSpPr>
        <p:sp>
          <p:nvSpPr>
            <p:cNvPr id="1640455" name="Line 7"/>
            <p:cNvSpPr>
              <a:spLocks noChangeShapeType="1"/>
            </p:cNvSpPr>
            <p:nvPr/>
          </p:nvSpPr>
          <p:spPr bwMode="auto">
            <a:xfrm flipV="1">
              <a:off x="3605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56" name="Line 8"/>
            <p:cNvSpPr>
              <a:spLocks noChangeShapeType="1"/>
            </p:cNvSpPr>
            <p:nvPr/>
          </p:nvSpPr>
          <p:spPr bwMode="auto">
            <a:xfrm>
              <a:off x="3605" y="3184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57" name="Line 9"/>
            <p:cNvSpPr>
              <a:spLocks noChangeShapeType="1"/>
            </p:cNvSpPr>
            <p:nvPr/>
          </p:nvSpPr>
          <p:spPr bwMode="auto">
            <a:xfrm>
              <a:off x="4098" y="3184"/>
              <a:ext cx="0" cy="4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58" name="Line 10"/>
            <p:cNvSpPr>
              <a:spLocks noChangeShapeType="1"/>
            </p:cNvSpPr>
            <p:nvPr/>
          </p:nvSpPr>
          <p:spPr bwMode="auto">
            <a:xfrm flipV="1">
              <a:off x="3901" y="2916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59" name="Line 11"/>
            <p:cNvSpPr>
              <a:spLocks noChangeShapeType="1"/>
            </p:cNvSpPr>
            <p:nvPr/>
          </p:nvSpPr>
          <p:spPr bwMode="auto">
            <a:xfrm flipV="1">
              <a:off x="3901" y="2827"/>
              <a:ext cx="0" cy="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0" name="Line 12"/>
            <p:cNvSpPr>
              <a:spLocks noChangeShapeType="1"/>
            </p:cNvSpPr>
            <p:nvPr/>
          </p:nvSpPr>
          <p:spPr bwMode="auto">
            <a:xfrm flipV="1">
              <a:off x="4787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1" name="Line 13"/>
            <p:cNvSpPr>
              <a:spLocks noChangeShapeType="1"/>
            </p:cNvSpPr>
            <p:nvPr/>
          </p:nvSpPr>
          <p:spPr bwMode="auto">
            <a:xfrm>
              <a:off x="4787" y="3006"/>
              <a:ext cx="4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2" name="Line 14"/>
            <p:cNvSpPr>
              <a:spLocks noChangeShapeType="1"/>
            </p:cNvSpPr>
            <p:nvPr/>
          </p:nvSpPr>
          <p:spPr bwMode="auto">
            <a:xfrm>
              <a:off x="5280" y="3006"/>
              <a:ext cx="0" cy="6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3" name="Line 15"/>
            <p:cNvSpPr>
              <a:spLocks noChangeShapeType="1"/>
            </p:cNvSpPr>
            <p:nvPr/>
          </p:nvSpPr>
          <p:spPr bwMode="auto">
            <a:xfrm flipV="1">
              <a:off x="5083" y="2738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4" name="Line 16"/>
            <p:cNvSpPr>
              <a:spLocks noChangeShapeType="1"/>
            </p:cNvSpPr>
            <p:nvPr/>
          </p:nvSpPr>
          <p:spPr bwMode="auto">
            <a:xfrm flipV="1">
              <a:off x="5083" y="2648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5" name="Line 17"/>
            <p:cNvSpPr>
              <a:spLocks noChangeShapeType="1"/>
            </p:cNvSpPr>
            <p:nvPr/>
          </p:nvSpPr>
          <p:spPr bwMode="auto">
            <a:xfrm flipV="1">
              <a:off x="4393" y="2827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6" name="Line 18"/>
            <p:cNvSpPr>
              <a:spLocks noChangeShapeType="1"/>
            </p:cNvSpPr>
            <p:nvPr/>
          </p:nvSpPr>
          <p:spPr bwMode="auto">
            <a:xfrm>
              <a:off x="3901" y="2827"/>
              <a:ext cx="4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7" name="Line 19"/>
            <p:cNvSpPr>
              <a:spLocks noChangeShapeType="1"/>
            </p:cNvSpPr>
            <p:nvPr/>
          </p:nvSpPr>
          <p:spPr bwMode="auto">
            <a:xfrm flipV="1">
              <a:off x="4098" y="2469"/>
              <a:ext cx="0" cy="3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8" name="Line 20"/>
            <p:cNvSpPr>
              <a:spLocks noChangeShapeType="1"/>
            </p:cNvSpPr>
            <p:nvPr/>
          </p:nvSpPr>
          <p:spPr bwMode="auto">
            <a:xfrm>
              <a:off x="4098" y="2469"/>
              <a:ext cx="9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69" name="Line 21"/>
            <p:cNvSpPr>
              <a:spLocks noChangeShapeType="1"/>
            </p:cNvSpPr>
            <p:nvPr/>
          </p:nvSpPr>
          <p:spPr bwMode="auto">
            <a:xfrm>
              <a:off x="5083" y="2469"/>
              <a:ext cx="0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70" name="Line 22"/>
            <p:cNvSpPr>
              <a:spLocks noChangeShapeType="1"/>
            </p:cNvSpPr>
            <p:nvPr/>
          </p:nvSpPr>
          <p:spPr bwMode="auto">
            <a:xfrm flipV="1">
              <a:off x="4590" y="2112"/>
              <a:ext cx="0" cy="3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71" name="Text Box 23"/>
            <p:cNvSpPr txBox="1">
              <a:spLocks noChangeArrowheads="1"/>
            </p:cNvSpPr>
            <p:nvPr/>
          </p:nvSpPr>
          <p:spPr bwMode="auto">
            <a:xfrm>
              <a:off x="3504" y="36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40472" name="Text Box 24"/>
            <p:cNvSpPr txBox="1">
              <a:spLocks noChangeArrowheads="1"/>
            </p:cNvSpPr>
            <p:nvPr/>
          </p:nvSpPr>
          <p:spPr bwMode="auto">
            <a:xfrm>
              <a:off x="3997" y="36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0473" name="Text Box 25"/>
            <p:cNvSpPr txBox="1">
              <a:spLocks noChangeArrowheads="1"/>
            </p:cNvSpPr>
            <p:nvPr/>
          </p:nvSpPr>
          <p:spPr bwMode="auto">
            <a:xfrm>
              <a:off x="4292" y="36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0474" name="Text Box 26"/>
            <p:cNvSpPr txBox="1">
              <a:spLocks noChangeArrowheads="1"/>
            </p:cNvSpPr>
            <p:nvPr/>
          </p:nvSpPr>
          <p:spPr bwMode="auto">
            <a:xfrm>
              <a:off x="4686" y="36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40475" name="Text Box 27"/>
            <p:cNvSpPr txBox="1">
              <a:spLocks noChangeArrowheads="1"/>
            </p:cNvSpPr>
            <p:nvPr/>
          </p:nvSpPr>
          <p:spPr bwMode="auto">
            <a:xfrm>
              <a:off x="5179" y="361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587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1641475" name="Text Box 3"/>
          <p:cNvSpPr txBox="1">
            <a:spLocks noChangeArrowheads="1"/>
          </p:cNvSpPr>
          <p:nvPr/>
        </p:nvSpPr>
        <p:spPr bwMode="auto">
          <a:xfrm>
            <a:off x="2438400" y="55626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Nested Clusters</a:t>
            </a:r>
          </a:p>
        </p:txBody>
      </p:sp>
      <p:sp>
        <p:nvSpPr>
          <p:cNvPr id="1641476" name="Text Box 4"/>
          <p:cNvSpPr txBox="1">
            <a:spLocks noChangeArrowheads="1"/>
          </p:cNvSpPr>
          <p:nvPr/>
        </p:nvSpPr>
        <p:spPr bwMode="auto">
          <a:xfrm>
            <a:off x="7086600" y="5562601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Dendrogram</a:t>
            </a:r>
          </a:p>
        </p:txBody>
      </p:sp>
      <p:pic>
        <p:nvPicPr>
          <p:cNvPr id="16414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43878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41478" name="Group 6"/>
          <p:cNvGrpSpPr>
            <a:grpSpLocks/>
          </p:cNvGrpSpPr>
          <p:nvPr/>
        </p:nvGrpSpPr>
        <p:grpSpPr bwMode="auto">
          <a:xfrm>
            <a:off x="2332039" y="1987550"/>
            <a:ext cx="2792413" cy="2508250"/>
            <a:chOff x="509" y="1252"/>
            <a:chExt cx="1759" cy="1580"/>
          </a:xfrm>
        </p:grpSpPr>
        <p:sp>
          <p:nvSpPr>
            <p:cNvPr id="1641479" name="Freeform 7"/>
            <p:cNvSpPr>
              <a:spLocks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0" name="Freeform 8"/>
            <p:cNvSpPr>
              <a:spLocks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1" name="Freeform 9"/>
            <p:cNvSpPr>
              <a:spLocks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2" name="Freeform 10"/>
            <p:cNvSpPr>
              <a:spLocks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3" name="Freeform 11"/>
            <p:cNvSpPr>
              <a:spLocks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4" name="Freeform 12"/>
            <p:cNvSpPr>
              <a:spLocks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85" name="Rectangle 13"/>
            <p:cNvSpPr>
              <a:spLocks noChangeArrowheads="1"/>
            </p:cNvSpPr>
            <p:nvPr/>
          </p:nvSpPr>
          <p:spPr bwMode="auto">
            <a:xfrm>
              <a:off x="1908" y="1252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1641486" name="Rectangle 14"/>
            <p:cNvSpPr>
              <a:spLocks noChangeArrowheads="1"/>
            </p:cNvSpPr>
            <p:nvPr/>
          </p:nvSpPr>
          <p:spPr bwMode="auto">
            <a:xfrm>
              <a:off x="1163" y="1832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1641487" name="Rectangle 15"/>
            <p:cNvSpPr>
              <a:spLocks noChangeArrowheads="1"/>
            </p:cNvSpPr>
            <p:nvPr/>
          </p:nvSpPr>
          <p:spPr bwMode="auto">
            <a:xfrm>
              <a:off x="1732" y="2121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1641488" name="Rectangle 16"/>
            <p:cNvSpPr>
              <a:spLocks noChangeArrowheads="1"/>
            </p:cNvSpPr>
            <p:nvPr/>
          </p:nvSpPr>
          <p:spPr bwMode="auto">
            <a:xfrm>
              <a:off x="1379" y="2638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641489" name="Rectangle 17"/>
            <p:cNvSpPr>
              <a:spLocks noChangeArrowheads="1"/>
            </p:cNvSpPr>
            <p:nvPr/>
          </p:nvSpPr>
          <p:spPr bwMode="auto">
            <a:xfrm>
              <a:off x="631" y="1719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1641490" name="Rectangle 18"/>
            <p:cNvSpPr>
              <a:spLocks noChangeArrowheads="1"/>
            </p:cNvSpPr>
            <p:nvPr/>
          </p:nvSpPr>
          <p:spPr bwMode="auto">
            <a:xfrm>
              <a:off x="2187" y="2173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1641491" name="Group 19"/>
          <p:cNvGrpSpPr>
            <a:grpSpLocks/>
          </p:cNvGrpSpPr>
          <p:nvPr/>
        </p:nvGrpSpPr>
        <p:grpSpPr bwMode="auto">
          <a:xfrm>
            <a:off x="3929063" y="3273428"/>
            <a:ext cx="1301750" cy="836613"/>
            <a:chOff x="1515" y="2062"/>
            <a:chExt cx="820" cy="527"/>
          </a:xfrm>
        </p:grpSpPr>
        <p:sp>
          <p:nvSpPr>
            <p:cNvPr id="1641492" name="Freeform 20"/>
            <p:cNvSpPr>
              <a:spLocks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93" name="Rectangle 21"/>
            <p:cNvSpPr>
              <a:spLocks noChangeArrowheads="1"/>
            </p:cNvSpPr>
            <p:nvPr/>
          </p:nvSpPr>
          <p:spPr bwMode="auto">
            <a:xfrm>
              <a:off x="1855" y="2395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1641494" name="Group 22"/>
          <p:cNvGrpSpPr>
            <a:grpSpLocks/>
          </p:cNvGrpSpPr>
          <p:nvPr/>
        </p:nvGrpSpPr>
        <p:grpSpPr bwMode="auto">
          <a:xfrm>
            <a:off x="2241551" y="2382839"/>
            <a:ext cx="1323975" cy="985837"/>
            <a:chOff x="452" y="1501"/>
            <a:chExt cx="834" cy="621"/>
          </a:xfrm>
        </p:grpSpPr>
        <p:sp>
          <p:nvSpPr>
            <p:cNvPr id="1641495" name="Freeform 23"/>
            <p:cNvSpPr>
              <a:spLocks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96" name="Rectangle 24"/>
            <p:cNvSpPr>
              <a:spLocks noChangeArrowheads="1"/>
            </p:cNvSpPr>
            <p:nvPr/>
          </p:nvSpPr>
          <p:spPr bwMode="auto">
            <a:xfrm>
              <a:off x="944" y="1501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1641497" name="Group 25"/>
          <p:cNvGrpSpPr>
            <a:grpSpLocks/>
          </p:cNvGrpSpPr>
          <p:nvPr/>
        </p:nvGrpSpPr>
        <p:grpSpPr bwMode="auto">
          <a:xfrm>
            <a:off x="1927225" y="1622425"/>
            <a:ext cx="3659188" cy="3460750"/>
            <a:chOff x="254" y="1022"/>
            <a:chExt cx="2305" cy="2180"/>
          </a:xfrm>
        </p:grpSpPr>
        <p:sp>
          <p:nvSpPr>
            <p:cNvPr id="1641498" name="Rectangle 26"/>
            <p:cNvSpPr>
              <a:spLocks noChangeArrowheads="1"/>
            </p:cNvSpPr>
            <p:nvPr/>
          </p:nvSpPr>
          <p:spPr bwMode="auto">
            <a:xfrm>
              <a:off x="564" y="1148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1641499" name="Freeform 27"/>
            <p:cNvSpPr>
              <a:spLocks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500" name="Group 28"/>
          <p:cNvGrpSpPr>
            <a:grpSpLocks/>
          </p:cNvGrpSpPr>
          <p:nvPr/>
        </p:nvGrpSpPr>
        <p:grpSpPr bwMode="auto">
          <a:xfrm>
            <a:off x="3455989" y="3101977"/>
            <a:ext cx="1800225" cy="1668463"/>
            <a:chOff x="1217" y="1954"/>
            <a:chExt cx="1134" cy="1051"/>
          </a:xfrm>
        </p:grpSpPr>
        <p:sp>
          <p:nvSpPr>
            <p:cNvPr id="1641501" name="Rectangle 29"/>
            <p:cNvSpPr>
              <a:spLocks noChangeArrowheads="1"/>
            </p:cNvSpPr>
            <p:nvPr/>
          </p:nvSpPr>
          <p:spPr bwMode="auto">
            <a:xfrm>
              <a:off x="1665" y="2811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1641502" name="Freeform 30"/>
            <p:cNvSpPr>
              <a:spLocks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1503" name="Group 31"/>
          <p:cNvGrpSpPr>
            <a:grpSpLocks/>
          </p:cNvGrpSpPr>
          <p:nvPr/>
        </p:nvGrpSpPr>
        <p:grpSpPr bwMode="auto">
          <a:xfrm>
            <a:off x="3417889" y="1922463"/>
            <a:ext cx="1933575" cy="3097212"/>
            <a:chOff x="1193" y="1211"/>
            <a:chExt cx="1218" cy="1951"/>
          </a:xfrm>
        </p:grpSpPr>
        <p:sp>
          <p:nvSpPr>
            <p:cNvPr id="1641504" name="Rectangle 32"/>
            <p:cNvSpPr>
              <a:spLocks noChangeArrowheads="1"/>
            </p:cNvSpPr>
            <p:nvPr/>
          </p:nvSpPr>
          <p:spPr bwMode="auto">
            <a:xfrm>
              <a:off x="1602" y="1211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641505" name="Freeform 33"/>
            <p:cNvSpPr>
              <a:spLocks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01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164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/>
            <a:r>
              <a:rPr lang="en-US" altLang="en-US" sz="3100"/>
              <a:t>Compromise between Single and Complete Link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Strengths</a:t>
            </a:r>
          </a:p>
          <a:p>
            <a:pPr marL="914400" lvl="1" indent="-457200"/>
            <a:r>
              <a:rPr lang="en-US" altLang="en-US" sz="2700"/>
              <a:t>Less susceptible to noise and outliers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Limitations</a:t>
            </a:r>
          </a:p>
          <a:p>
            <a:pPr marL="914400" lvl="1" indent="-457200"/>
            <a:r>
              <a:rPr lang="en-US" altLang="en-US" sz="2700"/>
              <a:t>Biased towards globular clusters</a:t>
            </a:r>
          </a:p>
        </p:txBody>
      </p:sp>
    </p:spTree>
    <p:extLst>
      <p:ext uri="{BB962C8B-B14F-4D97-AF65-F5344CB8AC3E}">
        <p14:creationId xmlns:p14="http://schemas.microsoft.com/office/powerpoint/2010/main" val="2824899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 Similarity: Ward’s Method</a:t>
            </a:r>
          </a:p>
        </p:txBody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Similarity of two clusters is based on the increase in squared error when two clusters are merged</a:t>
            </a:r>
          </a:p>
          <a:p>
            <a:pPr lvl="1"/>
            <a:r>
              <a:rPr lang="en-US" altLang="en-US"/>
              <a:t>Similar to group average if distance between points is distance squared</a:t>
            </a:r>
          </a:p>
          <a:p>
            <a:pPr lvl="4"/>
            <a:endParaRPr lang="en-US" altLang="en-US"/>
          </a:p>
          <a:p>
            <a:r>
              <a:rPr lang="en-US" altLang="en-US"/>
              <a:t>Less susceptible to noise and outliers</a:t>
            </a:r>
          </a:p>
          <a:p>
            <a:pPr lvl="4"/>
            <a:endParaRPr lang="en-US" altLang="en-US"/>
          </a:p>
          <a:p>
            <a:r>
              <a:rPr lang="en-US" altLang="en-US"/>
              <a:t>Biased towards globular clusters</a:t>
            </a:r>
          </a:p>
          <a:p>
            <a:pPr lvl="4"/>
            <a:endParaRPr lang="en-US" altLang="en-US"/>
          </a:p>
          <a:p>
            <a:r>
              <a:rPr lang="en-US" altLang="en-US"/>
              <a:t>Hierarchical analogue of K-means</a:t>
            </a:r>
          </a:p>
          <a:p>
            <a:pPr lvl="1"/>
            <a:r>
              <a:rPr lang="en-US" altLang="en-US"/>
              <a:t>Can be used to initialize K-means</a:t>
            </a:r>
          </a:p>
        </p:txBody>
      </p:sp>
    </p:spTree>
    <p:extLst>
      <p:ext uri="{BB962C8B-B14F-4D97-AF65-F5344CB8AC3E}">
        <p14:creationId xmlns:p14="http://schemas.microsoft.com/office/powerpoint/2010/main" val="371828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Hierarchical Clustering: Comparison</a:t>
            </a:r>
          </a:p>
        </p:txBody>
      </p:sp>
      <p:sp>
        <p:nvSpPr>
          <p:cNvPr id="1644547" name="Text Box 3"/>
          <p:cNvSpPr txBox="1">
            <a:spLocks noChangeArrowheads="1"/>
          </p:cNvSpPr>
          <p:nvPr/>
        </p:nvSpPr>
        <p:spPr bwMode="auto">
          <a:xfrm>
            <a:off x="4759325" y="4953001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Group Average</a:t>
            </a:r>
          </a:p>
        </p:txBody>
      </p:sp>
      <p:sp>
        <p:nvSpPr>
          <p:cNvPr id="1644548" name="Text Box 4"/>
          <p:cNvSpPr txBox="1">
            <a:spLocks noChangeArrowheads="1"/>
          </p:cNvSpPr>
          <p:nvPr/>
        </p:nvSpPr>
        <p:spPr bwMode="auto">
          <a:xfrm>
            <a:off x="6054725" y="45720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Ward’s Method</a:t>
            </a:r>
          </a:p>
        </p:txBody>
      </p:sp>
      <p:grpSp>
        <p:nvGrpSpPr>
          <p:cNvPr id="1644549" name="Group 5"/>
          <p:cNvGrpSpPr>
            <a:grpSpLocks noChangeAspect="1"/>
          </p:cNvGrpSpPr>
          <p:nvPr/>
        </p:nvGrpSpPr>
        <p:grpSpPr bwMode="auto">
          <a:xfrm>
            <a:off x="7794625" y="4132263"/>
            <a:ext cx="1860010" cy="1695956"/>
            <a:chOff x="509" y="1253"/>
            <a:chExt cx="1777" cy="1620"/>
          </a:xfrm>
        </p:grpSpPr>
        <p:sp>
          <p:nvSpPr>
            <p:cNvPr id="1644550" name="Freeform 6"/>
            <p:cNvSpPr>
              <a:spLocks noChangeAspect="1"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1" name="Freeform 7"/>
            <p:cNvSpPr>
              <a:spLocks noChangeAspect="1"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2" name="Freeform 8"/>
            <p:cNvSpPr>
              <a:spLocks noChangeAspect="1"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3" name="Freeform 9"/>
            <p:cNvSpPr>
              <a:spLocks noChangeAspect="1"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4" name="Freeform 10"/>
            <p:cNvSpPr>
              <a:spLocks noChangeAspect="1"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5" name="Freeform 11"/>
            <p:cNvSpPr>
              <a:spLocks noChangeAspect="1"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56" name="Rectangle 12"/>
            <p:cNvSpPr>
              <a:spLocks noChangeAspect="1" noChangeArrowheads="1"/>
            </p:cNvSpPr>
            <p:nvPr/>
          </p:nvSpPr>
          <p:spPr bwMode="auto">
            <a:xfrm>
              <a:off x="1909" y="1253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1644557" name="Rectangle 13"/>
            <p:cNvSpPr>
              <a:spLocks noChangeAspect="1" noChangeArrowheads="1"/>
            </p:cNvSpPr>
            <p:nvPr/>
          </p:nvSpPr>
          <p:spPr bwMode="auto">
            <a:xfrm>
              <a:off x="1163" y="1832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1644558" name="Rectangle 14"/>
            <p:cNvSpPr>
              <a:spLocks noChangeAspect="1" noChangeArrowheads="1"/>
            </p:cNvSpPr>
            <p:nvPr/>
          </p:nvSpPr>
          <p:spPr bwMode="auto">
            <a:xfrm>
              <a:off x="1733" y="2122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1644559" name="Rectangle 15"/>
            <p:cNvSpPr>
              <a:spLocks noChangeAspect="1" noChangeArrowheads="1"/>
            </p:cNvSpPr>
            <p:nvPr/>
          </p:nvSpPr>
          <p:spPr bwMode="auto">
            <a:xfrm>
              <a:off x="1379" y="2638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1644560" name="Rectangle 16"/>
            <p:cNvSpPr>
              <a:spLocks noChangeAspect="1" noChangeArrowheads="1"/>
            </p:cNvSpPr>
            <p:nvPr/>
          </p:nvSpPr>
          <p:spPr bwMode="auto">
            <a:xfrm>
              <a:off x="630" y="1720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1644561" name="Rectangle 17"/>
            <p:cNvSpPr>
              <a:spLocks noChangeAspect="1" noChangeArrowheads="1"/>
            </p:cNvSpPr>
            <p:nvPr/>
          </p:nvSpPr>
          <p:spPr bwMode="auto">
            <a:xfrm>
              <a:off x="2188" y="2173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644562" name="Group 18"/>
          <p:cNvGrpSpPr>
            <a:grpSpLocks noChangeAspect="1"/>
          </p:cNvGrpSpPr>
          <p:nvPr/>
        </p:nvGrpSpPr>
        <p:grpSpPr bwMode="auto">
          <a:xfrm>
            <a:off x="8848725" y="4979989"/>
            <a:ext cx="857250" cy="592137"/>
            <a:chOff x="1515" y="2062"/>
            <a:chExt cx="820" cy="566"/>
          </a:xfrm>
        </p:grpSpPr>
        <p:sp>
          <p:nvSpPr>
            <p:cNvPr id="1644563" name="Freeform 19"/>
            <p:cNvSpPr>
              <a:spLocks noChangeAspect="1"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64" name="Rectangle 20"/>
            <p:cNvSpPr>
              <a:spLocks noChangeAspect="1" noChangeArrowheads="1"/>
            </p:cNvSpPr>
            <p:nvPr/>
          </p:nvSpPr>
          <p:spPr bwMode="auto">
            <a:xfrm>
              <a:off x="1855" y="2394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44565" name="Group 21"/>
          <p:cNvGrpSpPr>
            <a:grpSpLocks noChangeAspect="1"/>
          </p:cNvGrpSpPr>
          <p:nvPr/>
        </p:nvGrpSpPr>
        <p:grpSpPr bwMode="auto">
          <a:xfrm>
            <a:off x="7735889" y="4392614"/>
            <a:ext cx="873125" cy="649287"/>
            <a:chOff x="452" y="1501"/>
            <a:chExt cx="834" cy="621"/>
          </a:xfrm>
        </p:grpSpPr>
        <p:sp>
          <p:nvSpPr>
            <p:cNvPr id="1644566" name="Freeform 22"/>
            <p:cNvSpPr>
              <a:spLocks noChangeAspect="1"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67" name="Rectangle 23"/>
            <p:cNvSpPr>
              <a:spLocks noChangeAspect="1" noChangeArrowheads="1"/>
            </p:cNvSpPr>
            <p:nvPr/>
          </p:nvSpPr>
          <p:spPr bwMode="auto">
            <a:xfrm>
              <a:off x="943" y="1501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644568" name="Group 24"/>
          <p:cNvGrpSpPr>
            <a:grpSpLocks noChangeAspect="1"/>
          </p:cNvGrpSpPr>
          <p:nvPr/>
        </p:nvGrpSpPr>
        <p:grpSpPr bwMode="auto">
          <a:xfrm>
            <a:off x="7527925" y="3890964"/>
            <a:ext cx="2413000" cy="2281237"/>
            <a:chOff x="254" y="1022"/>
            <a:chExt cx="2305" cy="2180"/>
          </a:xfrm>
        </p:grpSpPr>
        <p:sp>
          <p:nvSpPr>
            <p:cNvPr id="1644569" name="Rectangle 25"/>
            <p:cNvSpPr>
              <a:spLocks noChangeAspect="1" noChangeArrowheads="1"/>
            </p:cNvSpPr>
            <p:nvPr/>
          </p:nvSpPr>
          <p:spPr bwMode="auto">
            <a:xfrm>
              <a:off x="563" y="1148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1644570" name="Freeform 26"/>
            <p:cNvSpPr>
              <a:spLocks noChangeAspect="1"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571" name="Group 27"/>
          <p:cNvGrpSpPr>
            <a:grpSpLocks noChangeAspect="1"/>
          </p:cNvGrpSpPr>
          <p:nvPr/>
        </p:nvGrpSpPr>
        <p:grpSpPr bwMode="auto">
          <a:xfrm>
            <a:off x="8535988" y="4865687"/>
            <a:ext cx="1187450" cy="1143506"/>
            <a:chOff x="1217" y="1954"/>
            <a:chExt cx="1134" cy="1092"/>
          </a:xfrm>
        </p:grpSpPr>
        <p:sp>
          <p:nvSpPr>
            <p:cNvPr id="1644572" name="Rectangle 28"/>
            <p:cNvSpPr>
              <a:spLocks noChangeAspect="1" noChangeArrowheads="1"/>
            </p:cNvSpPr>
            <p:nvPr/>
          </p:nvSpPr>
          <p:spPr bwMode="auto">
            <a:xfrm>
              <a:off x="1666" y="2811"/>
              <a:ext cx="1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1644573" name="Freeform 29"/>
            <p:cNvSpPr>
              <a:spLocks noChangeAspect="1"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574" name="Group 30"/>
          <p:cNvGrpSpPr>
            <a:grpSpLocks noChangeAspect="1"/>
          </p:cNvGrpSpPr>
          <p:nvPr/>
        </p:nvGrpSpPr>
        <p:grpSpPr bwMode="auto">
          <a:xfrm>
            <a:off x="8510588" y="4089401"/>
            <a:ext cx="1274762" cy="2041525"/>
            <a:chOff x="1193" y="1212"/>
            <a:chExt cx="1218" cy="1950"/>
          </a:xfrm>
        </p:grpSpPr>
        <p:sp>
          <p:nvSpPr>
            <p:cNvPr id="1644575" name="Rectangle 31"/>
            <p:cNvSpPr>
              <a:spLocks noChangeAspect="1" noChangeArrowheads="1"/>
            </p:cNvSpPr>
            <p:nvPr/>
          </p:nvSpPr>
          <p:spPr bwMode="auto">
            <a:xfrm>
              <a:off x="1603" y="1212"/>
              <a:ext cx="1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1644576" name="Freeform 32"/>
            <p:cNvSpPr>
              <a:spLocks noChangeAspect="1"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4577" name="Text Box 33"/>
          <p:cNvSpPr txBox="1">
            <a:spLocks noChangeArrowheads="1"/>
          </p:cNvSpPr>
          <p:nvPr/>
        </p:nvSpPr>
        <p:spPr bwMode="auto">
          <a:xfrm>
            <a:off x="4911725" y="2133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MIN</a:t>
            </a:r>
          </a:p>
        </p:txBody>
      </p:sp>
      <p:sp>
        <p:nvSpPr>
          <p:cNvPr id="1644578" name="Text Box 34"/>
          <p:cNvSpPr txBox="1">
            <a:spLocks noChangeArrowheads="1"/>
          </p:cNvSpPr>
          <p:nvPr/>
        </p:nvSpPr>
        <p:spPr bwMode="auto">
          <a:xfrm>
            <a:off x="6816725" y="21336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MAX</a:t>
            </a:r>
          </a:p>
        </p:txBody>
      </p:sp>
      <p:grpSp>
        <p:nvGrpSpPr>
          <p:cNvPr id="1644579" name="Group 35"/>
          <p:cNvGrpSpPr>
            <a:grpSpLocks noChangeAspect="1"/>
          </p:cNvGrpSpPr>
          <p:nvPr/>
        </p:nvGrpSpPr>
        <p:grpSpPr bwMode="auto">
          <a:xfrm>
            <a:off x="2478089" y="4044951"/>
            <a:ext cx="1978025" cy="1797507"/>
            <a:chOff x="438" y="1309"/>
            <a:chExt cx="1937" cy="1759"/>
          </a:xfrm>
        </p:grpSpPr>
        <p:sp>
          <p:nvSpPr>
            <p:cNvPr id="1644580" name="Freeform 36"/>
            <p:cNvSpPr>
              <a:spLocks noChangeAspect="1"/>
            </p:cNvSpPr>
            <p:nvPr/>
          </p:nvSpPr>
          <p:spPr bwMode="auto">
            <a:xfrm>
              <a:off x="1038" y="2002"/>
              <a:ext cx="88" cy="87"/>
            </a:xfrm>
            <a:custGeom>
              <a:avLst/>
              <a:gdLst>
                <a:gd name="T0" fmla="*/ 0 w 88"/>
                <a:gd name="T1" fmla="*/ 43 h 87"/>
                <a:gd name="T2" fmla="*/ 4 w 88"/>
                <a:gd name="T3" fmla="*/ 26 h 87"/>
                <a:gd name="T4" fmla="*/ 13 w 88"/>
                <a:gd name="T5" fmla="*/ 13 h 87"/>
                <a:gd name="T6" fmla="*/ 28 w 88"/>
                <a:gd name="T7" fmla="*/ 2 h 87"/>
                <a:gd name="T8" fmla="*/ 45 w 88"/>
                <a:gd name="T9" fmla="*/ 0 h 87"/>
                <a:gd name="T10" fmla="*/ 62 w 88"/>
                <a:gd name="T11" fmla="*/ 2 h 87"/>
                <a:gd name="T12" fmla="*/ 75 w 88"/>
                <a:gd name="T13" fmla="*/ 13 h 87"/>
                <a:gd name="T14" fmla="*/ 86 w 88"/>
                <a:gd name="T15" fmla="*/ 26 h 87"/>
                <a:gd name="T16" fmla="*/ 88 w 88"/>
                <a:gd name="T17" fmla="*/ 43 h 87"/>
                <a:gd name="T18" fmla="*/ 86 w 88"/>
                <a:gd name="T19" fmla="*/ 61 h 87"/>
                <a:gd name="T20" fmla="*/ 75 w 88"/>
                <a:gd name="T21" fmla="*/ 74 h 87"/>
                <a:gd name="T22" fmla="*/ 62 w 88"/>
                <a:gd name="T23" fmla="*/ 84 h 87"/>
                <a:gd name="T24" fmla="*/ 45 w 88"/>
                <a:gd name="T25" fmla="*/ 87 h 87"/>
                <a:gd name="T26" fmla="*/ 28 w 88"/>
                <a:gd name="T27" fmla="*/ 84 h 87"/>
                <a:gd name="T28" fmla="*/ 13 w 88"/>
                <a:gd name="T29" fmla="*/ 74 h 87"/>
                <a:gd name="T30" fmla="*/ 4 w 88"/>
                <a:gd name="T31" fmla="*/ 61 h 87"/>
                <a:gd name="T32" fmla="*/ 0 w 88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6" y="26"/>
                  </a:lnTo>
                  <a:lnTo>
                    <a:pt x="88" y="43"/>
                  </a:lnTo>
                  <a:lnTo>
                    <a:pt x="86" y="61"/>
                  </a:lnTo>
                  <a:lnTo>
                    <a:pt x="75" y="74"/>
                  </a:lnTo>
                  <a:lnTo>
                    <a:pt x="62" y="84"/>
                  </a:lnTo>
                  <a:lnTo>
                    <a:pt x="45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1" name="Freeform 37"/>
            <p:cNvSpPr>
              <a:spLocks noChangeAspect="1"/>
            </p:cNvSpPr>
            <p:nvPr/>
          </p:nvSpPr>
          <p:spPr bwMode="auto">
            <a:xfrm>
              <a:off x="1860" y="1361"/>
              <a:ext cx="89" cy="88"/>
            </a:xfrm>
            <a:custGeom>
              <a:avLst/>
              <a:gdLst>
                <a:gd name="T0" fmla="*/ 0 w 89"/>
                <a:gd name="T1" fmla="*/ 43 h 88"/>
                <a:gd name="T2" fmla="*/ 4 w 89"/>
                <a:gd name="T3" fmla="*/ 26 h 88"/>
                <a:gd name="T4" fmla="*/ 13 w 89"/>
                <a:gd name="T5" fmla="*/ 13 h 88"/>
                <a:gd name="T6" fmla="*/ 28 w 89"/>
                <a:gd name="T7" fmla="*/ 2 h 88"/>
                <a:gd name="T8" fmla="*/ 45 w 89"/>
                <a:gd name="T9" fmla="*/ 0 h 88"/>
                <a:gd name="T10" fmla="*/ 63 w 89"/>
                <a:gd name="T11" fmla="*/ 2 h 88"/>
                <a:gd name="T12" fmla="*/ 76 w 89"/>
                <a:gd name="T13" fmla="*/ 13 h 88"/>
                <a:gd name="T14" fmla="*/ 86 w 89"/>
                <a:gd name="T15" fmla="*/ 26 h 88"/>
                <a:gd name="T16" fmla="*/ 89 w 89"/>
                <a:gd name="T17" fmla="*/ 43 h 88"/>
                <a:gd name="T18" fmla="*/ 86 w 89"/>
                <a:gd name="T19" fmla="*/ 60 h 88"/>
                <a:gd name="T20" fmla="*/ 76 w 89"/>
                <a:gd name="T21" fmla="*/ 76 h 88"/>
                <a:gd name="T22" fmla="*/ 63 w 89"/>
                <a:gd name="T23" fmla="*/ 84 h 88"/>
                <a:gd name="T24" fmla="*/ 45 w 89"/>
                <a:gd name="T25" fmla="*/ 88 h 88"/>
                <a:gd name="T26" fmla="*/ 28 w 89"/>
                <a:gd name="T27" fmla="*/ 84 h 88"/>
                <a:gd name="T28" fmla="*/ 13 w 89"/>
                <a:gd name="T29" fmla="*/ 76 h 88"/>
                <a:gd name="T30" fmla="*/ 4 w 89"/>
                <a:gd name="T31" fmla="*/ 60 h 88"/>
                <a:gd name="T32" fmla="*/ 0 w 89"/>
                <a:gd name="T33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8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6" y="26"/>
                  </a:lnTo>
                  <a:lnTo>
                    <a:pt x="89" y="43"/>
                  </a:lnTo>
                  <a:lnTo>
                    <a:pt x="86" y="60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8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2" name="Freeform 38"/>
            <p:cNvSpPr>
              <a:spLocks noChangeAspect="1"/>
            </p:cNvSpPr>
            <p:nvPr/>
          </p:nvSpPr>
          <p:spPr bwMode="auto">
            <a:xfrm>
              <a:off x="1260" y="2875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2 h 88"/>
                <a:gd name="T6" fmla="*/ 29 w 89"/>
                <a:gd name="T7" fmla="*/ 4 h 88"/>
                <a:gd name="T8" fmla="*/ 46 w 89"/>
                <a:gd name="T9" fmla="*/ 0 h 88"/>
                <a:gd name="T10" fmla="*/ 63 w 89"/>
                <a:gd name="T11" fmla="*/ 4 h 88"/>
                <a:gd name="T12" fmla="*/ 76 w 89"/>
                <a:gd name="T13" fmla="*/ 12 h 88"/>
                <a:gd name="T14" fmla="*/ 87 w 89"/>
                <a:gd name="T15" fmla="*/ 28 h 88"/>
                <a:gd name="T16" fmla="*/ 89 w 89"/>
                <a:gd name="T17" fmla="*/ 45 h 88"/>
                <a:gd name="T18" fmla="*/ 87 w 89"/>
                <a:gd name="T19" fmla="*/ 62 h 88"/>
                <a:gd name="T20" fmla="*/ 76 w 89"/>
                <a:gd name="T21" fmla="*/ 75 h 88"/>
                <a:gd name="T22" fmla="*/ 63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2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3" y="4"/>
                  </a:lnTo>
                  <a:lnTo>
                    <a:pt x="76" y="12"/>
                  </a:lnTo>
                  <a:lnTo>
                    <a:pt x="87" y="28"/>
                  </a:lnTo>
                  <a:lnTo>
                    <a:pt x="89" y="45"/>
                  </a:lnTo>
                  <a:lnTo>
                    <a:pt x="87" y="62"/>
                  </a:lnTo>
                  <a:lnTo>
                    <a:pt x="76" y="75"/>
                  </a:lnTo>
                  <a:lnTo>
                    <a:pt x="63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3" name="Freeform 39"/>
            <p:cNvSpPr>
              <a:spLocks noChangeAspect="1"/>
            </p:cNvSpPr>
            <p:nvPr/>
          </p:nvSpPr>
          <p:spPr bwMode="auto">
            <a:xfrm>
              <a:off x="438" y="1875"/>
              <a:ext cx="87" cy="88"/>
            </a:xfrm>
            <a:custGeom>
              <a:avLst/>
              <a:gdLst>
                <a:gd name="T0" fmla="*/ 0 w 87"/>
                <a:gd name="T1" fmla="*/ 45 h 88"/>
                <a:gd name="T2" fmla="*/ 2 w 87"/>
                <a:gd name="T3" fmla="*/ 28 h 88"/>
                <a:gd name="T4" fmla="*/ 11 w 87"/>
                <a:gd name="T5" fmla="*/ 13 h 88"/>
                <a:gd name="T6" fmla="*/ 26 w 87"/>
                <a:gd name="T7" fmla="*/ 4 h 88"/>
                <a:gd name="T8" fmla="*/ 44 w 87"/>
                <a:gd name="T9" fmla="*/ 0 h 88"/>
                <a:gd name="T10" fmla="*/ 61 w 87"/>
                <a:gd name="T11" fmla="*/ 4 h 88"/>
                <a:gd name="T12" fmla="*/ 74 w 87"/>
                <a:gd name="T13" fmla="*/ 13 h 88"/>
                <a:gd name="T14" fmla="*/ 85 w 87"/>
                <a:gd name="T15" fmla="*/ 28 h 88"/>
                <a:gd name="T16" fmla="*/ 87 w 87"/>
                <a:gd name="T17" fmla="*/ 45 h 88"/>
                <a:gd name="T18" fmla="*/ 85 w 87"/>
                <a:gd name="T19" fmla="*/ 62 h 88"/>
                <a:gd name="T20" fmla="*/ 74 w 87"/>
                <a:gd name="T21" fmla="*/ 75 h 88"/>
                <a:gd name="T22" fmla="*/ 61 w 87"/>
                <a:gd name="T23" fmla="*/ 86 h 88"/>
                <a:gd name="T24" fmla="*/ 44 w 87"/>
                <a:gd name="T25" fmla="*/ 88 h 88"/>
                <a:gd name="T26" fmla="*/ 26 w 87"/>
                <a:gd name="T27" fmla="*/ 86 h 88"/>
                <a:gd name="T28" fmla="*/ 11 w 87"/>
                <a:gd name="T29" fmla="*/ 75 h 88"/>
                <a:gd name="T30" fmla="*/ 2 w 87"/>
                <a:gd name="T31" fmla="*/ 62 h 88"/>
                <a:gd name="T32" fmla="*/ 0 w 87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8">
                  <a:moveTo>
                    <a:pt x="0" y="45"/>
                  </a:moveTo>
                  <a:lnTo>
                    <a:pt x="2" y="28"/>
                  </a:lnTo>
                  <a:lnTo>
                    <a:pt x="11" y="13"/>
                  </a:lnTo>
                  <a:lnTo>
                    <a:pt x="26" y="4"/>
                  </a:lnTo>
                  <a:lnTo>
                    <a:pt x="44" y="0"/>
                  </a:lnTo>
                  <a:lnTo>
                    <a:pt x="61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5"/>
                  </a:lnTo>
                  <a:lnTo>
                    <a:pt x="61" y="86"/>
                  </a:lnTo>
                  <a:lnTo>
                    <a:pt x="44" y="88"/>
                  </a:lnTo>
                  <a:lnTo>
                    <a:pt x="26" y="86"/>
                  </a:lnTo>
                  <a:lnTo>
                    <a:pt x="11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4" name="Freeform 40"/>
            <p:cNvSpPr>
              <a:spLocks noChangeAspect="1"/>
            </p:cNvSpPr>
            <p:nvPr/>
          </p:nvSpPr>
          <p:spPr bwMode="auto">
            <a:xfrm>
              <a:off x="1617" y="2309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3 h 88"/>
                <a:gd name="T6" fmla="*/ 29 w 89"/>
                <a:gd name="T7" fmla="*/ 4 h 88"/>
                <a:gd name="T8" fmla="*/ 46 w 89"/>
                <a:gd name="T9" fmla="*/ 0 h 88"/>
                <a:gd name="T10" fmla="*/ 61 w 89"/>
                <a:gd name="T11" fmla="*/ 4 h 88"/>
                <a:gd name="T12" fmla="*/ 76 w 89"/>
                <a:gd name="T13" fmla="*/ 13 h 88"/>
                <a:gd name="T14" fmla="*/ 85 w 89"/>
                <a:gd name="T15" fmla="*/ 28 h 88"/>
                <a:gd name="T16" fmla="*/ 89 w 89"/>
                <a:gd name="T17" fmla="*/ 45 h 88"/>
                <a:gd name="T18" fmla="*/ 85 w 89"/>
                <a:gd name="T19" fmla="*/ 62 h 88"/>
                <a:gd name="T20" fmla="*/ 76 w 89"/>
                <a:gd name="T21" fmla="*/ 75 h 88"/>
                <a:gd name="T22" fmla="*/ 61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3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1" y="4"/>
                  </a:lnTo>
                  <a:lnTo>
                    <a:pt x="76" y="13"/>
                  </a:lnTo>
                  <a:lnTo>
                    <a:pt x="85" y="28"/>
                  </a:lnTo>
                  <a:lnTo>
                    <a:pt x="89" y="45"/>
                  </a:lnTo>
                  <a:lnTo>
                    <a:pt x="85" y="62"/>
                  </a:lnTo>
                  <a:lnTo>
                    <a:pt x="76" y="75"/>
                  </a:lnTo>
                  <a:lnTo>
                    <a:pt x="61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5" name="Freeform 41"/>
            <p:cNvSpPr>
              <a:spLocks noChangeAspect="1"/>
            </p:cNvSpPr>
            <p:nvPr/>
          </p:nvSpPr>
          <p:spPr bwMode="auto">
            <a:xfrm>
              <a:off x="2100" y="2369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5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5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86" name="Rectangle 42"/>
            <p:cNvSpPr>
              <a:spLocks noChangeAspect="1" noChangeArrowheads="1"/>
            </p:cNvSpPr>
            <p:nvPr/>
          </p:nvSpPr>
          <p:spPr bwMode="auto">
            <a:xfrm>
              <a:off x="1971" y="1309"/>
              <a:ext cx="10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1644587" name="Rectangle 43"/>
            <p:cNvSpPr>
              <a:spLocks noChangeAspect="1" noChangeArrowheads="1"/>
            </p:cNvSpPr>
            <p:nvPr/>
          </p:nvSpPr>
          <p:spPr bwMode="auto">
            <a:xfrm>
              <a:off x="1155" y="1945"/>
              <a:ext cx="10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1644588" name="Rectangle 44"/>
            <p:cNvSpPr>
              <a:spLocks noChangeAspect="1" noChangeArrowheads="1"/>
            </p:cNvSpPr>
            <p:nvPr/>
          </p:nvSpPr>
          <p:spPr bwMode="auto">
            <a:xfrm>
              <a:off x="1775" y="2262"/>
              <a:ext cx="10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1644589" name="Rectangle 45"/>
            <p:cNvSpPr>
              <a:spLocks noChangeAspect="1" noChangeArrowheads="1"/>
            </p:cNvSpPr>
            <p:nvPr/>
          </p:nvSpPr>
          <p:spPr bwMode="auto">
            <a:xfrm>
              <a:off x="1388" y="2827"/>
              <a:ext cx="10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1644590" name="Rectangle 46"/>
            <p:cNvSpPr>
              <a:spLocks noChangeAspect="1" noChangeArrowheads="1"/>
            </p:cNvSpPr>
            <p:nvPr/>
          </p:nvSpPr>
          <p:spPr bwMode="auto">
            <a:xfrm>
              <a:off x="572" y="1817"/>
              <a:ext cx="10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1644591" name="Rectangle 47"/>
            <p:cNvSpPr>
              <a:spLocks noChangeAspect="1" noChangeArrowheads="1"/>
            </p:cNvSpPr>
            <p:nvPr/>
          </p:nvSpPr>
          <p:spPr bwMode="auto">
            <a:xfrm>
              <a:off x="2275" y="2316"/>
              <a:ext cx="10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644592" name="Group 48"/>
          <p:cNvGrpSpPr>
            <a:grpSpLocks noChangeAspect="1"/>
          </p:cNvGrpSpPr>
          <p:nvPr/>
        </p:nvGrpSpPr>
        <p:grpSpPr bwMode="auto">
          <a:xfrm>
            <a:off x="3600451" y="4951414"/>
            <a:ext cx="917575" cy="619582"/>
            <a:chOff x="1537" y="2197"/>
            <a:chExt cx="898" cy="606"/>
          </a:xfrm>
        </p:grpSpPr>
        <p:sp>
          <p:nvSpPr>
            <p:cNvPr id="1644593" name="Freeform 49"/>
            <p:cNvSpPr>
              <a:spLocks noChangeAspect="1"/>
            </p:cNvSpPr>
            <p:nvPr/>
          </p:nvSpPr>
          <p:spPr bwMode="auto">
            <a:xfrm>
              <a:off x="1537" y="2197"/>
              <a:ext cx="898" cy="375"/>
            </a:xfrm>
            <a:custGeom>
              <a:avLst/>
              <a:gdLst>
                <a:gd name="T0" fmla="*/ 450 w 898"/>
                <a:gd name="T1" fmla="*/ 0 h 375"/>
                <a:gd name="T2" fmla="*/ 511 w 898"/>
                <a:gd name="T3" fmla="*/ 2 h 375"/>
                <a:gd name="T4" fmla="*/ 572 w 898"/>
                <a:gd name="T5" fmla="*/ 6 h 375"/>
                <a:gd name="T6" fmla="*/ 630 w 898"/>
                <a:gd name="T7" fmla="*/ 15 h 375"/>
                <a:gd name="T8" fmla="*/ 684 w 898"/>
                <a:gd name="T9" fmla="*/ 28 h 375"/>
                <a:gd name="T10" fmla="*/ 734 w 898"/>
                <a:gd name="T11" fmla="*/ 43 h 375"/>
                <a:gd name="T12" fmla="*/ 779 w 898"/>
                <a:gd name="T13" fmla="*/ 60 h 375"/>
                <a:gd name="T14" fmla="*/ 818 w 898"/>
                <a:gd name="T15" fmla="*/ 79 h 375"/>
                <a:gd name="T16" fmla="*/ 851 w 898"/>
                <a:gd name="T17" fmla="*/ 101 h 375"/>
                <a:gd name="T18" fmla="*/ 875 w 898"/>
                <a:gd name="T19" fmla="*/ 125 h 375"/>
                <a:gd name="T20" fmla="*/ 892 w 898"/>
                <a:gd name="T21" fmla="*/ 149 h 375"/>
                <a:gd name="T22" fmla="*/ 898 w 898"/>
                <a:gd name="T23" fmla="*/ 174 h 375"/>
                <a:gd name="T24" fmla="*/ 898 w 898"/>
                <a:gd name="T25" fmla="*/ 200 h 375"/>
                <a:gd name="T26" fmla="*/ 892 w 898"/>
                <a:gd name="T27" fmla="*/ 226 h 375"/>
                <a:gd name="T28" fmla="*/ 875 w 898"/>
                <a:gd name="T29" fmla="*/ 250 h 375"/>
                <a:gd name="T30" fmla="*/ 851 w 898"/>
                <a:gd name="T31" fmla="*/ 274 h 375"/>
                <a:gd name="T32" fmla="*/ 818 w 898"/>
                <a:gd name="T33" fmla="*/ 295 h 375"/>
                <a:gd name="T34" fmla="*/ 779 w 898"/>
                <a:gd name="T35" fmla="*/ 315 h 375"/>
                <a:gd name="T36" fmla="*/ 734 w 898"/>
                <a:gd name="T37" fmla="*/ 332 h 375"/>
                <a:gd name="T38" fmla="*/ 684 w 898"/>
                <a:gd name="T39" fmla="*/ 347 h 375"/>
                <a:gd name="T40" fmla="*/ 630 w 898"/>
                <a:gd name="T41" fmla="*/ 360 h 375"/>
                <a:gd name="T42" fmla="*/ 572 w 898"/>
                <a:gd name="T43" fmla="*/ 369 h 375"/>
                <a:gd name="T44" fmla="*/ 511 w 898"/>
                <a:gd name="T45" fmla="*/ 373 h 375"/>
                <a:gd name="T46" fmla="*/ 450 w 898"/>
                <a:gd name="T47" fmla="*/ 375 h 375"/>
                <a:gd name="T48" fmla="*/ 390 w 898"/>
                <a:gd name="T49" fmla="*/ 373 h 375"/>
                <a:gd name="T50" fmla="*/ 329 w 898"/>
                <a:gd name="T51" fmla="*/ 369 h 375"/>
                <a:gd name="T52" fmla="*/ 271 w 898"/>
                <a:gd name="T53" fmla="*/ 360 h 375"/>
                <a:gd name="T54" fmla="*/ 217 w 898"/>
                <a:gd name="T55" fmla="*/ 347 h 375"/>
                <a:gd name="T56" fmla="*/ 167 w 898"/>
                <a:gd name="T57" fmla="*/ 332 h 375"/>
                <a:gd name="T58" fmla="*/ 122 w 898"/>
                <a:gd name="T59" fmla="*/ 315 h 375"/>
                <a:gd name="T60" fmla="*/ 83 w 898"/>
                <a:gd name="T61" fmla="*/ 295 h 375"/>
                <a:gd name="T62" fmla="*/ 50 w 898"/>
                <a:gd name="T63" fmla="*/ 274 h 375"/>
                <a:gd name="T64" fmla="*/ 26 w 898"/>
                <a:gd name="T65" fmla="*/ 250 h 375"/>
                <a:gd name="T66" fmla="*/ 9 w 898"/>
                <a:gd name="T67" fmla="*/ 226 h 375"/>
                <a:gd name="T68" fmla="*/ 0 w 898"/>
                <a:gd name="T69" fmla="*/ 200 h 375"/>
                <a:gd name="T70" fmla="*/ 0 w 898"/>
                <a:gd name="T71" fmla="*/ 174 h 375"/>
                <a:gd name="T72" fmla="*/ 9 w 898"/>
                <a:gd name="T73" fmla="*/ 149 h 375"/>
                <a:gd name="T74" fmla="*/ 26 w 898"/>
                <a:gd name="T75" fmla="*/ 125 h 375"/>
                <a:gd name="T76" fmla="*/ 50 w 898"/>
                <a:gd name="T77" fmla="*/ 101 h 375"/>
                <a:gd name="T78" fmla="*/ 83 w 898"/>
                <a:gd name="T79" fmla="*/ 79 h 375"/>
                <a:gd name="T80" fmla="*/ 122 w 898"/>
                <a:gd name="T81" fmla="*/ 60 h 375"/>
                <a:gd name="T82" fmla="*/ 167 w 898"/>
                <a:gd name="T83" fmla="*/ 43 h 375"/>
                <a:gd name="T84" fmla="*/ 217 w 898"/>
                <a:gd name="T85" fmla="*/ 28 h 375"/>
                <a:gd name="T86" fmla="*/ 271 w 898"/>
                <a:gd name="T87" fmla="*/ 15 h 375"/>
                <a:gd name="T88" fmla="*/ 329 w 898"/>
                <a:gd name="T89" fmla="*/ 6 h 375"/>
                <a:gd name="T90" fmla="*/ 390 w 898"/>
                <a:gd name="T91" fmla="*/ 2 h 375"/>
                <a:gd name="T92" fmla="*/ 450 w 898"/>
                <a:gd name="T9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8" h="375">
                  <a:moveTo>
                    <a:pt x="450" y="0"/>
                  </a:moveTo>
                  <a:lnTo>
                    <a:pt x="511" y="2"/>
                  </a:lnTo>
                  <a:lnTo>
                    <a:pt x="572" y="6"/>
                  </a:lnTo>
                  <a:lnTo>
                    <a:pt x="630" y="15"/>
                  </a:lnTo>
                  <a:lnTo>
                    <a:pt x="684" y="28"/>
                  </a:lnTo>
                  <a:lnTo>
                    <a:pt x="734" y="43"/>
                  </a:lnTo>
                  <a:lnTo>
                    <a:pt x="779" y="60"/>
                  </a:lnTo>
                  <a:lnTo>
                    <a:pt x="818" y="79"/>
                  </a:lnTo>
                  <a:lnTo>
                    <a:pt x="851" y="101"/>
                  </a:lnTo>
                  <a:lnTo>
                    <a:pt x="875" y="125"/>
                  </a:lnTo>
                  <a:lnTo>
                    <a:pt x="892" y="149"/>
                  </a:lnTo>
                  <a:lnTo>
                    <a:pt x="898" y="174"/>
                  </a:lnTo>
                  <a:lnTo>
                    <a:pt x="898" y="200"/>
                  </a:lnTo>
                  <a:lnTo>
                    <a:pt x="892" y="226"/>
                  </a:lnTo>
                  <a:lnTo>
                    <a:pt x="875" y="250"/>
                  </a:lnTo>
                  <a:lnTo>
                    <a:pt x="851" y="274"/>
                  </a:lnTo>
                  <a:lnTo>
                    <a:pt x="818" y="295"/>
                  </a:lnTo>
                  <a:lnTo>
                    <a:pt x="779" y="315"/>
                  </a:lnTo>
                  <a:lnTo>
                    <a:pt x="734" y="332"/>
                  </a:lnTo>
                  <a:lnTo>
                    <a:pt x="684" y="347"/>
                  </a:lnTo>
                  <a:lnTo>
                    <a:pt x="630" y="360"/>
                  </a:lnTo>
                  <a:lnTo>
                    <a:pt x="572" y="369"/>
                  </a:lnTo>
                  <a:lnTo>
                    <a:pt x="511" y="373"/>
                  </a:lnTo>
                  <a:lnTo>
                    <a:pt x="450" y="375"/>
                  </a:lnTo>
                  <a:lnTo>
                    <a:pt x="390" y="373"/>
                  </a:lnTo>
                  <a:lnTo>
                    <a:pt x="329" y="369"/>
                  </a:lnTo>
                  <a:lnTo>
                    <a:pt x="271" y="360"/>
                  </a:lnTo>
                  <a:lnTo>
                    <a:pt x="217" y="347"/>
                  </a:lnTo>
                  <a:lnTo>
                    <a:pt x="167" y="332"/>
                  </a:lnTo>
                  <a:lnTo>
                    <a:pt x="122" y="315"/>
                  </a:lnTo>
                  <a:lnTo>
                    <a:pt x="83" y="295"/>
                  </a:lnTo>
                  <a:lnTo>
                    <a:pt x="50" y="274"/>
                  </a:lnTo>
                  <a:lnTo>
                    <a:pt x="26" y="250"/>
                  </a:lnTo>
                  <a:lnTo>
                    <a:pt x="9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9" y="149"/>
                  </a:lnTo>
                  <a:lnTo>
                    <a:pt x="26" y="125"/>
                  </a:lnTo>
                  <a:lnTo>
                    <a:pt x="50" y="101"/>
                  </a:lnTo>
                  <a:lnTo>
                    <a:pt x="83" y="79"/>
                  </a:lnTo>
                  <a:lnTo>
                    <a:pt x="122" y="60"/>
                  </a:lnTo>
                  <a:lnTo>
                    <a:pt x="167" y="43"/>
                  </a:lnTo>
                  <a:lnTo>
                    <a:pt x="217" y="28"/>
                  </a:lnTo>
                  <a:lnTo>
                    <a:pt x="271" y="15"/>
                  </a:lnTo>
                  <a:lnTo>
                    <a:pt x="329" y="6"/>
                  </a:lnTo>
                  <a:lnTo>
                    <a:pt x="390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94" name="Rectangle 50"/>
            <p:cNvSpPr>
              <a:spLocks noChangeAspect="1" noChangeArrowheads="1"/>
            </p:cNvSpPr>
            <p:nvPr/>
          </p:nvSpPr>
          <p:spPr bwMode="auto">
            <a:xfrm>
              <a:off x="1910" y="2562"/>
              <a:ext cx="11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44595" name="Group 51"/>
          <p:cNvGrpSpPr>
            <a:grpSpLocks noChangeAspect="1"/>
          </p:cNvGrpSpPr>
          <p:nvPr/>
        </p:nvGrpSpPr>
        <p:grpSpPr bwMode="auto">
          <a:xfrm>
            <a:off x="2417763" y="4322763"/>
            <a:ext cx="1035050" cy="582612"/>
            <a:chOff x="380" y="1581"/>
            <a:chExt cx="1012" cy="570"/>
          </a:xfrm>
        </p:grpSpPr>
        <p:sp>
          <p:nvSpPr>
            <p:cNvPr id="1644596" name="Freeform 52"/>
            <p:cNvSpPr>
              <a:spLocks noChangeAspect="1"/>
            </p:cNvSpPr>
            <p:nvPr/>
          </p:nvSpPr>
          <p:spPr bwMode="auto">
            <a:xfrm>
              <a:off x="380" y="1760"/>
              <a:ext cx="1012" cy="391"/>
            </a:xfrm>
            <a:custGeom>
              <a:avLst/>
              <a:gdLst>
                <a:gd name="T0" fmla="*/ 523 w 1012"/>
                <a:gd name="T1" fmla="*/ 5 h 391"/>
                <a:gd name="T2" fmla="*/ 586 w 1012"/>
                <a:gd name="T3" fmla="*/ 11 h 391"/>
                <a:gd name="T4" fmla="*/ 649 w 1012"/>
                <a:gd name="T5" fmla="*/ 22 h 391"/>
                <a:gd name="T6" fmla="*/ 707 w 1012"/>
                <a:gd name="T7" fmla="*/ 35 h 391"/>
                <a:gd name="T8" fmla="*/ 766 w 1012"/>
                <a:gd name="T9" fmla="*/ 50 h 391"/>
                <a:gd name="T10" fmla="*/ 818 w 1012"/>
                <a:gd name="T11" fmla="*/ 67 h 391"/>
                <a:gd name="T12" fmla="*/ 865 w 1012"/>
                <a:gd name="T13" fmla="*/ 87 h 391"/>
                <a:gd name="T14" fmla="*/ 906 w 1012"/>
                <a:gd name="T15" fmla="*/ 108 h 391"/>
                <a:gd name="T16" fmla="*/ 943 w 1012"/>
                <a:gd name="T17" fmla="*/ 130 h 391"/>
                <a:gd name="T18" fmla="*/ 971 w 1012"/>
                <a:gd name="T19" fmla="*/ 154 h 391"/>
                <a:gd name="T20" fmla="*/ 993 w 1012"/>
                <a:gd name="T21" fmla="*/ 180 h 391"/>
                <a:gd name="T22" fmla="*/ 1006 w 1012"/>
                <a:gd name="T23" fmla="*/ 203 h 391"/>
                <a:gd name="T24" fmla="*/ 1012 w 1012"/>
                <a:gd name="T25" fmla="*/ 227 h 391"/>
                <a:gd name="T26" fmla="*/ 1010 w 1012"/>
                <a:gd name="T27" fmla="*/ 251 h 391"/>
                <a:gd name="T28" fmla="*/ 999 w 1012"/>
                <a:gd name="T29" fmla="*/ 275 h 391"/>
                <a:gd name="T30" fmla="*/ 982 w 1012"/>
                <a:gd name="T31" fmla="*/ 296 h 391"/>
                <a:gd name="T32" fmla="*/ 956 w 1012"/>
                <a:gd name="T33" fmla="*/ 318 h 391"/>
                <a:gd name="T34" fmla="*/ 924 w 1012"/>
                <a:gd name="T35" fmla="*/ 335 h 391"/>
                <a:gd name="T36" fmla="*/ 885 w 1012"/>
                <a:gd name="T37" fmla="*/ 352 h 391"/>
                <a:gd name="T38" fmla="*/ 842 w 1012"/>
                <a:gd name="T39" fmla="*/ 365 h 391"/>
                <a:gd name="T40" fmla="*/ 790 w 1012"/>
                <a:gd name="T41" fmla="*/ 376 h 391"/>
                <a:gd name="T42" fmla="*/ 736 w 1012"/>
                <a:gd name="T43" fmla="*/ 385 h 391"/>
                <a:gd name="T44" fmla="*/ 677 w 1012"/>
                <a:gd name="T45" fmla="*/ 389 h 391"/>
                <a:gd name="T46" fmla="*/ 616 w 1012"/>
                <a:gd name="T47" fmla="*/ 391 h 391"/>
                <a:gd name="T48" fmla="*/ 554 w 1012"/>
                <a:gd name="T49" fmla="*/ 391 h 391"/>
                <a:gd name="T50" fmla="*/ 489 w 1012"/>
                <a:gd name="T51" fmla="*/ 387 h 391"/>
                <a:gd name="T52" fmla="*/ 426 w 1012"/>
                <a:gd name="T53" fmla="*/ 380 h 391"/>
                <a:gd name="T54" fmla="*/ 363 w 1012"/>
                <a:gd name="T55" fmla="*/ 370 h 391"/>
                <a:gd name="T56" fmla="*/ 305 w 1012"/>
                <a:gd name="T57" fmla="*/ 357 h 391"/>
                <a:gd name="T58" fmla="*/ 249 w 1012"/>
                <a:gd name="T59" fmla="*/ 342 h 391"/>
                <a:gd name="T60" fmla="*/ 195 w 1012"/>
                <a:gd name="T61" fmla="*/ 324 h 391"/>
                <a:gd name="T62" fmla="*/ 147 w 1012"/>
                <a:gd name="T63" fmla="*/ 305 h 391"/>
                <a:gd name="T64" fmla="*/ 106 w 1012"/>
                <a:gd name="T65" fmla="*/ 283 h 391"/>
                <a:gd name="T66" fmla="*/ 69 w 1012"/>
                <a:gd name="T67" fmla="*/ 262 h 391"/>
                <a:gd name="T68" fmla="*/ 41 w 1012"/>
                <a:gd name="T69" fmla="*/ 238 h 391"/>
                <a:gd name="T70" fmla="*/ 19 w 1012"/>
                <a:gd name="T71" fmla="*/ 212 h 391"/>
                <a:gd name="T72" fmla="*/ 6 w 1012"/>
                <a:gd name="T73" fmla="*/ 188 h 391"/>
                <a:gd name="T74" fmla="*/ 0 w 1012"/>
                <a:gd name="T75" fmla="*/ 164 h 391"/>
                <a:gd name="T76" fmla="*/ 2 w 1012"/>
                <a:gd name="T77" fmla="*/ 139 h 391"/>
                <a:gd name="T78" fmla="*/ 13 w 1012"/>
                <a:gd name="T79" fmla="*/ 117 h 391"/>
                <a:gd name="T80" fmla="*/ 30 w 1012"/>
                <a:gd name="T81" fmla="*/ 95 h 391"/>
                <a:gd name="T82" fmla="*/ 56 w 1012"/>
                <a:gd name="T83" fmla="*/ 74 h 391"/>
                <a:gd name="T84" fmla="*/ 89 w 1012"/>
                <a:gd name="T85" fmla="*/ 57 h 391"/>
                <a:gd name="T86" fmla="*/ 128 w 1012"/>
                <a:gd name="T87" fmla="*/ 39 h 391"/>
                <a:gd name="T88" fmla="*/ 171 w 1012"/>
                <a:gd name="T89" fmla="*/ 26 h 391"/>
                <a:gd name="T90" fmla="*/ 223 w 1012"/>
                <a:gd name="T91" fmla="*/ 16 h 391"/>
                <a:gd name="T92" fmla="*/ 277 w 1012"/>
                <a:gd name="T93" fmla="*/ 7 h 391"/>
                <a:gd name="T94" fmla="*/ 335 w 1012"/>
                <a:gd name="T95" fmla="*/ 3 h 391"/>
                <a:gd name="T96" fmla="*/ 396 w 1012"/>
                <a:gd name="T97" fmla="*/ 0 h 391"/>
                <a:gd name="T98" fmla="*/ 459 w 1012"/>
                <a:gd name="T99" fmla="*/ 0 h 391"/>
                <a:gd name="T100" fmla="*/ 523 w 1012"/>
                <a:gd name="T101" fmla="*/ 5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2" h="391">
                  <a:moveTo>
                    <a:pt x="523" y="5"/>
                  </a:moveTo>
                  <a:lnTo>
                    <a:pt x="586" y="11"/>
                  </a:lnTo>
                  <a:lnTo>
                    <a:pt x="649" y="22"/>
                  </a:lnTo>
                  <a:lnTo>
                    <a:pt x="707" y="35"/>
                  </a:lnTo>
                  <a:lnTo>
                    <a:pt x="766" y="50"/>
                  </a:lnTo>
                  <a:lnTo>
                    <a:pt x="818" y="67"/>
                  </a:lnTo>
                  <a:lnTo>
                    <a:pt x="865" y="87"/>
                  </a:lnTo>
                  <a:lnTo>
                    <a:pt x="906" y="108"/>
                  </a:lnTo>
                  <a:lnTo>
                    <a:pt x="943" y="130"/>
                  </a:lnTo>
                  <a:lnTo>
                    <a:pt x="971" y="154"/>
                  </a:lnTo>
                  <a:lnTo>
                    <a:pt x="993" y="180"/>
                  </a:lnTo>
                  <a:lnTo>
                    <a:pt x="1006" y="203"/>
                  </a:lnTo>
                  <a:lnTo>
                    <a:pt x="1012" y="227"/>
                  </a:lnTo>
                  <a:lnTo>
                    <a:pt x="1010" y="251"/>
                  </a:lnTo>
                  <a:lnTo>
                    <a:pt x="999" y="275"/>
                  </a:lnTo>
                  <a:lnTo>
                    <a:pt x="982" y="296"/>
                  </a:lnTo>
                  <a:lnTo>
                    <a:pt x="956" y="318"/>
                  </a:lnTo>
                  <a:lnTo>
                    <a:pt x="924" y="335"/>
                  </a:lnTo>
                  <a:lnTo>
                    <a:pt x="885" y="352"/>
                  </a:lnTo>
                  <a:lnTo>
                    <a:pt x="842" y="365"/>
                  </a:lnTo>
                  <a:lnTo>
                    <a:pt x="790" y="376"/>
                  </a:lnTo>
                  <a:lnTo>
                    <a:pt x="736" y="385"/>
                  </a:lnTo>
                  <a:lnTo>
                    <a:pt x="677" y="389"/>
                  </a:lnTo>
                  <a:lnTo>
                    <a:pt x="616" y="391"/>
                  </a:lnTo>
                  <a:lnTo>
                    <a:pt x="554" y="391"/>
                  </a:lnTo>
                  <a:lnTo>
                    <a:pt x="489" y="387"/>
                  </a:lnTo>
                  <a:lnTo>
                    <a:pt x="426" y="380"/>
                  </a:lnTo>
                  <a:lnTo>
                    <a:pt x="363" y="370"/>
                  </a:lnTo>
                  <a:lnTo>
                    <a:pt x="305" y="357"/>
                  </a:lnTo>
                  <a:lnTo>
                    <a:pt x="249" y="342"/>
                  </a:lnTo>
                  <a:lnTo>
                    <a:pt x="195" y="324"/>
                  </a:lnTo>
                  <a:lnTo>
                    <a:pt x="147" y="305"/>
                  </a:lnTo>
                  <a:lnTo>
                    <a:pt x="106" y="283"/>
                  </a:lnTo>
                  <a:lnTo>
                    <a:pt x="69" y="262"/>
                  </a:lnTo>
                  <a:lnTo>
                    <a:pt x="41" y="238"/>
                  </a:lnTo>
                  <a:lnTo>
                    <a:pt x="19" y="212"/>
                  </a:lnTo>
                  <a:lnTo>
                    <a:pt x="6" y="188"/>
                  </a:lnTo>
                  <a:lnTo>
                    <a:pt x="0" y="164"/>
                  </a:lnTo>
                  <a:lnTo>
                    <a:pt x="2" y="139"/>
                  </a:lnTo>
                  <a:lnTo>
                    <a:pt x="13" y="117"/>
                  </a:lnTo>
                  <a:lnTo>
                    <a:pt x="30" y="95"/>
                  </a:lnTo>
                  <a:lnTo>
                    <a:pt x="56" y="74"/>
                  </a:lnTo>
                  <a:lnTo>
                    <a:pt x="89" y="57"/>
                  </a:lnTo>
                  <a:lnTo>
                    <a:pt x="128" y="39"/>
                  </a:lnTo>
                  <a:lnTo>
                    <a:pt x="171" y="26"/>
                  </a:lnTo>
                  <a:lnTo>
                    <a:pt x="223" y="16"/>
                  </a:lnTo>
                  <a:lnTo>
                    <a:pt x="277" y="7"/>
                  </a:lnTo>
                  <a:lnTo>
                    <a:pt x="335" y="3"/>
                  </a:lnTo>
                  <a:lnTo>
                    <a:pt x="396" y="0"/>
                  </a:lnTo>
                  <a:lnTo>
                    <a:pt x="459" y="0"/>
                  </a:lnTo>
                  <a:lnTo>
                    <a:pt x="523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97" name="Rectangle 53"/>
            <p:cNvSpPr>
              <a:spLocks noChangeAspect="1" noChangeArrowheads="1"/>
            </p:cNvSpPr>
            <p:nvPr/>
          </p:nvSpPr>
          <p:spPr bwMode="auto">
            <a:xfrm>
              <a:off x="914" y="1581"/>
              <a:ext cx="11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644598" name="Group 54"/>
          <p:cNvGrpSpPr>
            <a:grpSpLocks noChangeAspect="1"/>
          </p:cNvGrpSpPr>
          <p:nvPr/>
        </p:nvGrpSpPr>
        <p:grpSpPr bwMode="auto">
          <a:xfrm>
            <a:off x="2192338" y="3886200"/>
            <a:ext cx="2578100" cy="2286000"/>
            <a:chOff x="159" y="1154"/>
            <a:chExt cx="2523" cy="2237"/>
          </a:xfrm>
        </p:grpSpPr>
        <p:sp>
          <p:nvSpPr>
            <p:cNvPr id="1644599" name="Rectangle 55"/>
            <p:cNvSpPr>
              <a:spLocks noChangeAspect="1" noChangeArrowheads="1"/>
            </p:cNvSpPr>
            <p:nvPr/>
          </p:nvSpPr>
          <p:spPr bwMode="auto">
            <a:xfrm>
              <a:off x="2186" y="1166"/>
              <a:ext cx="11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1644600" name="Freeform 56"/>
            <p:cNvSpPr>
              <a:spLocks noChangeAspect="1"/>
            </p:cNvSpPr>
            <p:nvPr/>
          </p:nvSpPr>
          <p:spPr bwMode="auto">
            <a:xfrm>
              <a:off x="159" y="1154"/>
              <a:ext cx="2523" cy="2237"/>
            </a:xfrm>
            <a:custGeom>
              <a:avLst/>
              <a:gdLst>
                <a:gd name="T0" fmla="*/ 1363 w 2523"/>
                <a:gd name="T1" fmla="*/ 2 h 2237"/>
                <a:gd name="T2" fmla="*/ 1569 w 2523"/>
                <a:gd name="T3" fmla="*/ 32 h 2237"/>
                <a:gd name="T4" fmla="*/ 1766 w 2523"/>
                <a:gd name="T5" fmla="*/ 93 h 2237"/>
                <a:gd name="T6" fmla="*/ 1950 w 2523"/>
                <a:gd name="T7" fmla="*/ 179 h 2237"/>
                <a:gd name="T8" fmla="*/ 2114 w 2523"/>
                <a:gd name="T9" fmla="*/ 293 h 2237"/>
                <a:gd name="T10" fmla="*/ 2255 w 2523"/>
                <a:gd name="T11" fmla="*/ 429 h 2237"/>
                <a:gd name="T12" fmla="*/ 2369 w 2523"/>
                <a:gd name="T13" fmla="*/ 583 h 2237"/>
                <a:gd name="T14" fmla="*/ 2454 w 2523"/>
                <a:gd name="T15" fmla="*/ 753 h 2237"/>
                <a:gd name="T16" fmla="*/ 2506 w 2523"/>
                <a:gd name="T17" fmla="*/ 930 h 2237"/>
                <a:gd name="T18" fmla="*/ 2523 w 2523"/>
                <a:gd name="T19" fmla="*/ 1116 h 2237"/>
                <a:gd name="T20" fmla="*/ 2506 w 2523"/>
                <a:gd name="T21" fmla="*/ 1299 h 2237"/>
                <a:gd name="T22" fmla="*/ 2454 w 2523"/>
                <a:gd name="T23" fmla="*/ 1479 h 2237"/>
                <a:gd name="T24" fmla="*/ 2372 w 2523"/>
                <a:gd name="T25" fmla="*/ 1647 h 2237"/>
                <a:gd name="T26" fmla="*/ 2257 w 2523"/>
                <a:gd name="T27" fmla="*/ 1803 h 2237"/>
                <a:gd name="T28" fmla="*/ 2116 w 2523"/>
                <a:gd name="T29" fmla="*/ 1939 h 2237"/>
                <a:gd name="T30" fmla="*/ 1952 w 2523"/>
                <a:gd name="T31" fmla="*/ 2053 h 2237"/>
                <a:gd name="T32" fmla="*/ 1770 w 2523"/>
                <a:gd name="T33" fmla="*/ 2142 h 2237"/>
                <a:gd name="T34" fmla="*/ 1573 w 2523"/>
                <a:gd name="T35" fmla="*/ 2202 h 2237"/>
                <a:gd name="T36" fmla="*/ 1368 w 2523"/>
                <a:gd name="T37" fmla="*/ 2232 h 2237"/>
                <a:gd name="T38" fmla="*/ 1160 w 2523"/>
                <a:gd name="T39" fmla="*/ 2232 h 2237"/>
                <a:gd name="T40" fmla="*/ 954 w 2523"/>
                <a:gd name="T41" fmla="*/ 2202 h 2237"/>
                <a:gd name="T42" fmla="*/ 757 w 2523"/>
                <a:gd name="T43" fmla="*/ 2144 h 2237"/>
                <a:gd name="T44" fmla="*/ 574 w 2523"/>
                <a:gd name="T45" fmla="*/ 2055 h 2237"/>
                <a:gd name="T46" fmla="*/ 409 w 2523"/>
                <a:gd name="T47" fmla="*/ 1943 h 2237"/>
                <a:gd name="T48" fmla="*/ 268 w 2523"/>
                <a:gd name="T49" fmla="*/ 1807 h 2237"/>
                <a:gd name="T50" fmla="*/ 154 w 2523"/>
                <a:gd name="T51" fmla="*/ 1651 h 2237"/>
                <a:gd name="T52" fmla="*/ 69 w 2523"/>
                <a:gd name="T53" fmla="*/ 1483 h 2237"/>
                <a:gd name="T54" fmla="*/ 17 w 2523"/>
                <a:gd name="T55" fmla="*/ 1304 h 2237"/>
                <a:gd name="T56" fmla="*/ 0 w 2523"/>
                <a:gd name="T57" fmla="*/ 1120 h 2237"/>
                <a:gd name="T58" fmla="*/ 17 w 2523"/>
                <a:gd name="T59" fmla="*/ 935 h 2237"/>
                <a:gd name="T60" fmla="*/ 69 w 2523"/>
                <a:gd name="T61" fmla="*/ 755 h 2237"/>
                <a:gd name="T62" fmla="*/ 152 w 2523"/>
                <a:gd name="T63" fmla="*/ 587 h 2237"/>
                <a:gd name="T64" fmla="*/ 266 w 2523"/>
                <a:gd name="T65" fmla="*/ 431 h 2237"/>
                <a:gd name="T66" fmla="*/ 407 w 2523"/>
                <a:gd name="T67" fmla="*/ 295 h 2237"/>
                <a:gd name="T68" fmla="*/ 571 w 2523"/>
                <a:gd name="T69" fmla="*/ 183 h 2237"/>
                <a:gd name="T70" fmla="*/ 753 w 2523"/>
                <a:gd name="T71" fmla="*/ 95 h 2237"/>
                <a:gd name="T72" fmla="*/ 950 w 2523"/>
                <a:gd name="T73" fmla="*/ 34 h 2237"/>
                <a:gd name="T74" fmla="*/ 1156 w 2523"/>
                <a:gd name="T75" fmla="*/ 4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23" h="2237">
                  <a:moveTo>
                    <a:pt x="1259" y="0"/>
                  </a:moveTo>
                  <a:lnTo>
                    <a:pt x="1363" y="2"/>
                  </a:lnTo>
                  <a:lnTo>
                    <a:pt x="1467" y="15"/>
                  </a:lnTo>
                  <a:lnTo>
                    <a:pt x="1569" y="32"/>
                  </a:lnTo>
                  <a:lnTo>
                    <a:pt x="1668" y="58"/>
                  </a:lnTo>
                  <a:lnTo>
                    <a:pt x="1766" y="93"/>
                  </a:lnTo>
                  <a:lnTo>
                    <a:pt x="1861" y="134"/>
                  </a:lnTo>
                  <a:lnTo>
                    <a:pt x="1950" y="179"/>
                  </a:lnTo>
                  <a:lnTo>
                    <a:pt x="2034" y="233"/>
                  </a:lnTo>
                  <a:lnTo>
                    <a:pt x="2114" y="293"/>
                  </a:lnTo>
                  <a:lnTo>
                    <a:pt x="2188" y="358"/>
                  </a:lnTo>
                  <a:lnTo>
                    <a:pt x="2255" y="429"/>
                  </a:lnTo>
                  <a:lnTo>
                    <a:pt x="2315" y="505"/>
                  </a:lnTo>
                  <a:lnTo>
                    <a:pt x="2369" y="583"/>
                  </a:lnTo>
                  <a:lnTo>
                    <a:pt x="2415" y="667"/>
                  </a:lnTo>
                  <a:lnTo>
                    <a:pt x="2454" y="753"/>
                  </a:lnTo>
                  <a:lnTo>
                    <a:pt x="2484" y="842"/>
                  </a:lnTo>
                  <a:lnTo>
                    <a:pt x="2506" y="930"/>
                  </a:lnTo>
                  <a:lnTo>
                    <a:pt x="2519" y="1023"/>
                  </a:lnTo>
                  <a:lnTo>
                    <a:pt x="2523" y="1116"/>
                  </a:lnTo>
                  <a:lnTo>
                    <a:pt x="2519" y="1209"/>
                  </a:lnTo>
                  <a:lnTo>
                    <a:pt x="2506" y="1299"/>
                  </a:lnTo>
                  <a:lnTo>
                    <a:pt x="2484" y="1390"/>
                  </a:lnTo>
                  <a:lnTo>
                    <a:pt x="2454" y="1479"/>
                  </a:lnTo>
                  <a:lnTo>
                    <a:pt x="2417" y="1565"/>
                  </a:lnTo>
                  <a:lnTo>
                    <a:pt x="2372" y="1647"/>
                  </a:lnTo>
                  <a:lnTo>
                    <a:pt x="2317" y="1727"/>
                  </a:lnTo>
                  <a:lnTo>
                    <a:pt x="2257" y="1803"/>
                  </a:lnTo>
                  <a:lnTo>
                    <a:pt x="2190" y="1874"/>
                  </a:lnTo>
                  <a:lnTo>
                    <a:pt x="2116" y="1939"/>
                  </a:lnTo>
                  <a:lnTo>
                    <a:pt x="2038" y="1999"/>
                  </a:lnTo>
                  <a:lnTo>
                    <a:pt x="1952" y="2053"/>
                  </a:lnTo>
                  <a:lnTo>
                    <a:pt x="1863" y="2101"/>
                  </a:lnTo>
                  <a:lnTo>
                    <a:pt x="1770" y="2142"/>
                  </a:lnTo>
                  <a:lnTo>
                    <a:pt x="1673" y="2174"/>
                  </a:lnTo>
                  <a:lnTo>
                    <a:pt x="1573" y="2202"/>
                  </a:lnTo>
                  <a:lnTo>
                    <a:pt x="1471" y="2221"/>
                  </a:lnTo>
                  <a:lnTo>
                    <a:pt x="1368" y="2232"/>
                  </a:lnTo>
                  <a:lnTo>
                    <a:pt x="1264" y="2237"/>
                  </a:lnTo>
                  <a:lnTo>
                    <a:pt x="1160" y="2232"/>
                  </a:lnTo>
                  <a:lnTo>
                    <a:pt x="1056" y="2221"/>
                  </a:lnTo>
                  <a:lnTo>
                    <a:pt x="954" y="2202"/>
                  </a:lnTo>
                  <a:lnTo>
                    <a:pt x="855" y="2176"/>
                  </a:lnTo>
                  <a:lnTo>
                    <a:pt x="757" y="2144"/>
                  </a:lnTo>
                  <a:lnTo>
                    <a:pt x="662" y="2103"/>
                  </a:lnTo>
                  <a:lnTo>
                    <a:pt x="574" y="2055"/>
                  </a:lnTo>
                  <a:lnTo>
                    <a:pt x="489" y="2001"/>
                  </a:lnTo>
                  <a:lnTo>
                    <a:pt x="409" y="1943"/>
                  </a:lnTo>
                  <a:lnTo>
                    <a:pt x="336" y="1876"/>
                  </a:lnTo>
                  <a:lnTo>
                    <a:pt x="268" y="1807"/>
                  </a:lnTo>
                  <a:lnTo>
                    <a:pt x="208" y="1731"/>
                  </a:lnTo>
                  <a:lnTo>
                    <a:pt x="154" y="1651"/>
                  </a:lnTo>
                  <a:lnTo>
                    <a:pt x="108" y="1569"/>
                  </a:lnTo>
                  <a:lnTo>
                    <a:pt x="69" y="1483"/>
                  </a:lnTo>
                  <a:lnTo>
                    <a:pt x="39" y="1394"/>
                  </a:lnTo>
                  <a:lnTo>
                    <a:pt x="17" y="1304"/>
                  </a:lnTo>
                  <a:lnTo>
                    <a:pt x="4" y="1213"/>
                  </a:lnTo>
                  <a:lnTo>
                    <a:pt x="0" y="1120"/>
                  </a:lnTo>
                  <a:lnTo>
                    <a:pt x="4" y="1027"/>
                  </a:lnTo>
                  <a:lnTo>
                    <a:pt x="17" y="935"/>
                  </a:lnTo>
                  <a:lnTo>
                    <a:pt x="39" y="846"/>
                  </a:lnTo>
                  <a:lnTo>
                    <a:pt x="69" y="755"/>
                  </a:lnTo>
                  <a:lnTo>
                    <a:pt x="106" y="671"/>
                  </a:lnTo>
                  <a:lnTo>
                    <a:pt x="152" y="587"/>
                  </a:lnTo>
                  <a:lnTo>
                    <a:pt x="206" y="507"/>
                  </a:lnTo>
                  <a:lnTo>
                    <a:pt x="266" y="431"/>
                  </a:lnTo>
                  <a:lnTo>
                    <a:pt x="333" y="362"/>
                  </a:lnTo>
                  <a:lnTo>
                    <a:pt x="407" y="295"/>
                  </a:lnTo>
                  <a:lnTo>
                    <a:pt x="485" y="237"/>
                  </a:lnTo>
                  <a:lnTo>
                    <a:pt x="571" y="183"/>
                  </a:lnTo>
                  <a:lnTo>
                    <a:pt x="660" y="136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50" y="34"/>
                  </a:lnTo>
                  <a:lnTo>
                    <a:pt x="1052" y="15"/>
                  </a:lnTo>
                  <a:lnTo>
                    <a:pt x="1156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01" name="Group 57"/>
          <p:cNvGrpSpPr>
            <a:grpSpLocks noChangeAspect="1"/>
          </p:cNvGrpSpPr>
          <p:nvPr/>
        </p:nvGrpSpPr>
        <p:grpSpPr bwMode="auto">
          <a:xfrm>
            <a:off x="3189288" y="4837113"/>
            <a:ext cx="1357312" cy="1052512"/>
            <a:chOff x="1135" y="2084"/>
            <a:chExt cx="1328" cy="1030"/>
          </a:xfrm>
        </p:grpSpPr>
        <p:sp>
          <p:nvSpPr>
            <p:cNvPr id="1644602" name="Rectangle 58"/>
            <p:cNvSpPr>
              <a:spLocks noChangeAspect="1" noChangeArrowheads="1"/>
            </p:cNvSpPr>
            <p:nvPr/>
          </p:nvSpPr>
          <p:spPr bwMode="auto">
            <a:xfrm>
              <a:off x="1135" y="2451"/>
              <a:ext cx="11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1644603" name="Freeform 59"/>
            <p:cNvSpPr>
              <a:spLocks noChangeAspect="1"/>
            </p:cNvSpPr>
            <p:nvPr/>
          </p:nvSpPr>
          <p:spPr bwMode="auto">
            <a:xfrm>
              <a:off x="1178" y="2084"/>
              <a:ext cx="1285" cy="1030"/>
            </a:xfrm>
            <a:custGeom>
              <a:avLst/>
              <a:gdLst>
                <a:gd name="T0" fmla="*/ 422 w 1285"/>
                <a:gd name="T1" fmla="*/ 162 h 1030"/>
                <a:gd name="T2" fmla="*/ 487 w 1285"/>
                <a:gd name="T3" fmla="*/ 123 h 1030"/>
                <a:gd name="T4" fmla="*/ 556 w 1285"/>
                <a:gd name="T5" fmla="*/ 89 h 1030"/>
                <a:gd name="T6" fmla="*/ 626 w 1285"/>
                <a:gd name="T7" fmla="*/ 61 h 1030"/>
                <a:gd name="T8" fmla="*/ 695 w 1285"/>
                <a:gd name="T9" fmla="*/ 37 h 1030"/>
                <a:gd name="T10" fmla="*/ 764 w 1285"/>
                <a:gd name="T11" fmla="*/ 18 h 1030"/>
                <a:gd name="T12" fmla="*/ 831 w 1285"/>
                <a:gd name="T13" fmla="*/ 7 h 1030"/>
                <a:gd name="T14" fmla="*/ 896 w 1285"/>
                <a:gd name="T15" fmla="*/ 0 h 1030"/>
                <a:gd name="T16" fmla="*/ 959 w 1285"/>
                <a:gd name="T17" fmla="*/ 0 h 1030"/>
                <a:gd name="T18" fmla="*/ 1017 w 1285"/>
                <a:gd name="T19" fmla="*/ 7 h 1030"/>
                <a:gd name="T20" fmla="*/ 1071 w 1285"/>
                <a:gd name="T21" fmla="*/ 18 h 1030"/>
                <a:gd name="T22" fmla="*/ 1121 w 1285"/>
                <a:gd name="T23" fmla="*/ 35 h 1030"/>
                <a:gd name="T24" fmla="*/ 1164 w 1285"/>
                <a:gd name="T25" fmla="*/ 59 h 1030"/>
                <a:gd name="T26" fmla="*/ 1203 w 1285"/>
                <a:gd name="T27" fmla="*/ 87 h 1030"/>
                <a:gd name="T28" fmla="*/ 1234 w 1285"/>
                <a:gd name="T29" fmla="*/ 121 h 1030"/>
                <a:gd name="T30" fmla="*/ 1257 w 1285"/>
                <a:gd name="T31" fmla="*/ 160 h 1030"/>
                <a:gd name="T32" fmla="*/ 1275 w 1285"/>
                <a:gd name="T33" fmla="*/ 201 h 1030"/>
                <a:gd name="T34" fmla="*/ 1283 w 1285"/>
                <a:gd name="T35" fmla="*/ 249 h 1030"/>
                <a:gd name="T36" fmla="*/ 1285 w 1285"/>
                <a:gd name="T37" fmla="*/ 298 h 1030"/>
                <a:gd name="T38" fmla="*/ 1279 w 1285"/>
                <a:gd name="T39" fmla="*/ 350 h 1030"/>
                <a:gd name="T40" fmla="*/ 1266 w 1285"/>
                <a:gd name="T41" fmla="*/ 404 h 1030"/>
                <a:gd name="T42" fmla="*/ 1247 w 1285"/>
                <a:gd name="T43" fmla="*/ 458 h 1030"/>
                <a:gd name="T44" fmla="*/ 1218 w 1285"/>
                <a:gd name="T45" fmla="*/ 514 h 1030"/>
                <a:gd name="T46" fmla="*/ 1184 w 1285"/>
                <a:gd name="T47" fmla="*/ 570 h 1030"/>
                <a:gd name="T48" fmla="*/ 1145 w 1285"/>
                <a:gd name="T49" fmla="*/ 624 h 1030"/>
                <a:gd name="T50" fmla="*/ 1097 w 1285"/>
                <a:gd name="T51" fmla="*/ 678 h 1030"/>
                <a:gd name="T52" fmla="*/ 1045 w 1285"/>
                <a:gd name="T53" fmla="*/ 730 h 1030"/>
                <a:gd name="T54" fmla="*/ 989 w 1285"/>
                <a:gd name="T55" fmla="*/ 780 h 1030"/>
                <a:gd name="T56" fmla="*/ 928 w 1285"/>
                <a:gd name="T57" fmla="*/ 827 h 1030"/>
                <a:gd name="T58" fmla="*/ 866 w 1285"/>
                <a:gd name="T59" fmla="*/ 870 h 1030"/>
                <a:gd name="T60" fmla="*/ 799 w 1285"/>
                <a:gd name="T61" fmla="*/ 907 h 1030"/>
                <a:gd name="T62" fmla="*/ 729 w 1285"/>
                <a:gd name="T63" fmla="*/ 942 h 1030"/>
                <a:gd name="T64" fmla="*/ 660 w 1285"/>
                <a:gd name="T65" fmla="*/ 972 h 1030"/>
                <a:gd name="T66" fmla="*/ 591 w 1285"/>
                <a:gd name="T67" fmla="*/ 996 h 1030"/>
                <a:gd name="T68" fmla="*/ 522 w 1285"/>
                <a:gd name="T69" fmla="*/ 1013 h 1030"/>
                <a:gd name="T70" fmla="*/ 455 w 1285"/>
                <a:gd name="T71" fmla="*/ 1026 h 1030"/>
                <a:gd name="T72" fmla="*/ 390 w 1285"/>
                <a:gd name="T73" fmla="*/ 1030 h 1030"/>
                <a:gd name="T74" fmla="*/ 327 w 1285"/>
                <a:gd name="T75" fmla="*/ 1030 h 1030"/>
                <a:gd name="T76" fmla="*/ 269 w 1285"/>
                <a:gd name="T77" fmla="*/ 1026 h 1030"/>
                <a:gd name="T78" fmla="*/ 214 w 1285"/>
                <a:gd name="T79" fmla="*/ 1013 h 1030"/>
                <a:gd name="T80" fmla="*/ 165 w 1285"/>
                <a:gd name="T81" fmla="*/ 996 h 1030"/>
                <a:gd name="T82" fmla="*/ 121 w 1285"/>
                <a:gd name="T83" fmla="*/ 972 h 1030"/>
                <a:gd name="T84" fmla="*/ 85 w 1285"/>
                <a:gd name="T85" fmla="*/ 944 h 1030"/>
                <a:gd name="T86" fmla="*/ 52 w 1285"/>
                <a:gd name="T87" fmla="*/ 909 h 1030"/>
                <a:gd name="T88" fmla="*/ 28 w 1285"/>
                <a:gd name="T89" fmla="*/ 873 h 1030"/>
                <a:gd name="T90" fmla="*/ 13 w 1285"/>
                <a:gd name="T91" fmla="*/ 829 h 1030"/>
                <a:gd name="T92" fmla="*/ 2 w 1285"/>
                <a:gd name="T93" fmla="*/ 784 h 1030"/>
                <a:gd name="T94" fmla="*/ 0 w 1285"/>
                <a:gd name="T95" fmla="*/ 734 h 1030"/>
                <a:gd name="T96" fmla="*/ 7 w 1285"/>
                <a:gd name="T97" fmla="*/ 683 h 1030"/>
                <a:gd name="T98" fmla="*/ 20 w 1285"/>
                <a:gd name="T99" fmla="*/ 629 h 1030"/>
                <a:gd name="T100" fmla="*/ 39 w 1285"/>
                <a:gd name="T101" fmla="*/ 572 h 1030"/>
                <a:gd name="T102" fmla="*/ 67 w 1285"/>
                <a:gd name="T103" fmla="*/ 516 h 1030"/>
                <a:gd name="T104" fmla="*/ 102 w 1285"/>
                <a:gd name="T105" fmla="*/ 462 h 1030"/>
                <a:gd name="T106" fmla="*/ 143 w 1285"/>
                <a:gd name="T107" fmla="*/ 406 h 1030"/>
                <a:gd name="T108" fmla="*/ 188 w 1285"/>
                <a:gd name="T109" fmla="*/ 352 h 1030"/>
                <a:gd name="T110" fmla="*/ 240 w 1285"/>
                <a:gd name="T111" fmla="*/ 300 h 1030"/>
                <a:gd name="T112" fmla="*/ 297 w 1285"/>
                <a:gd name="T113" fmla="*/ 251 h 1030"/>
                <a:gd name="T114" fmla="*/ 357 w 1285"/>
                <a:gd name="T115" fmla="*/ 205 h 1030"/>
                <a:gd name="T116" fmla="*/ 422 w 1285"/>
                <a:gd name="T117" fmla="*/ 162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5" h="1030">
                  <a:moveTo>
                    <a:pt x="422" y="162"/>
                  </a:moveTo>
                  <a:lnTo>
                    <a:pt x="487" y="123"/>
                  </a:lnTo>
                  <a:lnTo>
                    <a:pt x="556" y="89"/>
                  </a:lnTo>
                  <a:lnTo>
                    <a:pt x="626" y="61"/>
                  </a:lnTo>
                  <a:lnTo>
                    <a:pt x="695" y="37"/>
                  </a:lnTo>
                  <a:lnTo>
                    <a:pt x="764" y="18"/>
                  </a:lnTo>
                  <a:lnTo>
                    <a:pt x="831" y="7"/>
                  </a:lnTo>
                  <a:lnTo>
                    <a:pt x="896" y="0"/>
                  </a:lnTo>
                  <a:lnTo>
                    <a:pt x="959" y="0"/>
                  </a:lnTo>
                  <a:lnTo>
                    <a:pt x="1017" y="7"/>
                  </a:lnTo>
                  <a:lnTo>
                    <a:pt x="1071" y="18"/>
                  </a:lnTo>
                  <a:lnTo>
                    <a:pt x="1121" y="35"/>
                  </a:lnTo>
                  <a:lnTo>
                    <a:pt x="1164" y="59"/>
                  </a:lnTo>
                  <a:lnTo>
                    <a:pt x="1203" y="87"/>
                  </a:lnTo>
                  <a:lnTo>
                    <a:pt x="1234" y="121"/>
                  </a:lnTo>
                  <a:lnTo>
                    <a:pt x="1257" y="160"/>
                  </a:lnTo>
                  <a:lnTo>
                    <a:pt x="1275" y="201"/>
                  </a:lnTo>
                  <a:lnTo>
                    <a:pt x="1283" y="249"/>
                  </a:lnTo>
                  <a:lnTo>
                    <a:pt x="1285" y="298"/>
                  </a:lnTo>
                  <a:lnTo>
                    <a:pt x="1279" y="350"/>
                  </a:lnTo>
                  <a:lnTo>
                    <a:pt x="1266" y="404"/>
                  </a:lnTo>
                  <a:lnTo>
                    <a:pt x="1247" y="458"/>
                  </a:lnTo>
                  <a:lnTo>
                    <a:pt x="1218" y="514"/>
                  </a:lnTo>
                  <a:lnTo>
                    <a:pt x="1184" y="570"/>
                  </a:lnTo>
                  <a:lnTo>
                    <a:pt x="1145" y="624"/>
                  </a:lnTo>
                  <a:lnTo>
                    <a:pt x="1097" y="678"/>
                  </a:lnTo>
                  <a:lnTo>
                    <a:pt x="1045" y="730"/>
                  </a:lnTo>
                  <a:lnTo>
                    <a:pt x="989" y="780"/>
                  </a:lnTo>
                  <a:lnTo>
                    <a:pt x="928" y="827"/>
                  </a:lnTo>
                  <a:lnTo>
                    <a:pt x="866" y="870"/>
                  </a:lnTo>
                  <a:lnTo>
                    <a:pt x="799" y="907"/>
                  </a:lnTo>
                  <a:lnTo>
                    <a:pt x="729" y="942"/>
                  </a:lnTo>
                  <a:lnTo>
                    <a:pt x="660" y="972"/>
                  </a:lnTo>
                  <a:lnTo>
                    <a:pt x="591" y="996"/>
                  </a:lnTo>
                  <a:lnTo>
                    <a:pt x="522" y="1013"/>
                  </a:lnTo>
                  <a:lnTo>
                    <a:pt x="455" y="1026"/>
                  </a:lnTo>
                  <a:lnTo>
                    <a:pt x="390" y="1030"/>
                  </a:lnTo>
                  <a:lnTo>
                    <a:pt x="327" y="1030"/>
                  </a:lnTo>
                  <a:lnTo>
                    <a:pt x="269" y="1026"/>
                  </a:lnTo>
                  <a:lnTo>
                    <a:pt x="214" y="1013"/>
                  </a:lnTo>
                  <a:lnTo>
                    <a:pt x="165" y="996"/>
                  </a:lnTo>
                  <a:lnTo>
                    <a:pt x="121" y="972"/>
                  </a:lnTo>
                  <a:lnTo>
                    <a:pt x="85" y="944"/>
                  </a:lnTo>
                  <a:lnTo>
                    <a:pt x="52" y="909"/>
                  </a:lnTo>
                  <a:lnTo>
                    <a:pt x="28" y="873"/>
                  </a:lnTo>
                  <a:lnTo>
                    <a:pt x="13" y="829"/>
                  </a:lnTo>
                  <a:lnTo>
                    <a:pt x="2" y="784"/>
                  </a:lnTo>
                  <a:lnTo>
                    <a:pt x="0" y="734"/>
                  </a:lnTo>
                  <a:lnTo>
                    <a:pt x="7" y="683"/>
                  </a:lnTo>
                  <a:lnTo>
                    <a:pt x="20" y="629"/>
                  </a:lnTo>
                  <a:lnTo>
                    <a:pt x="39" y="572"/>
                  </a:lnTo>
                  <a:lnTo>
                    <a:pt x="67" y="516"/>
                  </a:lnTo>
                  <a:lnTo>
                    <a:pt x="102" y="462"/>
                  </a:lnTo>
                  <a:lnTo>
                    <a:pt x="143" y="406"/>
                  </a:lnTo>
                  <a:lnTo>
                    <a:pt x="188" y="352"/>
                  </a:lnTo>
                  <a:lnTo>
                    <a:pt x="240" y="300"/>
                  </a:lnTo>
                  <a:lnTo>
                    <a:pt x="297" y="251"/>
                  </a:lnTo>
                  <a:lnTo>
                    <a:pt x="357" y="205"/>
                  </a:lnTo>
                  <a:lnTo>
                    <a:pt x="422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04" name="Group 60"/>
          <p:cNvGrpSpPr>
            <a:grpSpLocks noChangeAspect="1"/>
          </p:cNvGrpSpPr>
          <p:nvPr/>
        </p:nvGrpSpPr>
        <p:grpSpPr bwMode="auto">
          <a:xfrm>
            <a:off x="2220913" y="4168776"/>
            <a:ext cx="2432050" cy="1789113"/>
            <a:chOff x="187" y="1430"/>
            <a:chExt cx="2380" cy="1751"/>
          </a:xfrm>
        </p:grpSpPr>
        <p:sp>
          <p:nvSpPr>
            <p:cNvPr id="1644605" name="Rectangle 61"/>
            <p:cNvSpPr>
              <a:spLocks noChangeAspect="1" noChangeArrowheads="1"/>
            </p:cNvSpPr>
            <p:nvPr/>
          </p:nvSpPr>
          <p:spPr bwMode="auto">
            <a:xfrm>
              <a:off x="417" y="2643"/>
              <a:ext cx="11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1644606" name="Freeform 62"/>
            <p:cNvSpPr>
              <a:spLocks noChangeAspect="1"/>
            </p:cNvSpPr>
            <p:nvPr/>
          </p:nvSpPr>
          <p:spPr bwMode="auto">
            <a:xfrm>
              <a:off x="187" y="1430"/>
              <a:ext cx="2380" cy="1751"/>
            </a:xfrm>
            <a:custGeom>
              <a:avLst/>
              <a:gdLst>
                <a:gd name="T0" fmla="*/ 1275 w 2380"/>
                <a:gd name="T1" fmla="*/ 0 h 1751"/>
                <a:gd name="T2" fmla="*/ 1474 w 2380"/>
                <a:gd name="T3" fmla="*/ 22 h 1751"/>
                <a:gd name="T4" fmla="*/ 1664 w 2380"/>
                <a:gd name="T5" fmla="*/ 67 h 1751"/>
                <a:gd name="T6" fmla="*/ 1842 w 2380"/>
                <a:gd name="T7" fmla="*/ 136 h 1751"/>
                <a:gd name="T8" fmla="*/ 2002 w 2380"/>
                <a:gd name="T9" fmla="*/ 227 h 1751"/>
                <a:gd name="T10" fmla="*/ 2138 w 2380"/>
                <a:gd name="T11" fmla="*/ 335 h 1751"/>
                <a:gd name="T12" fmla="*/ 2246 w 2380"/>
                <a:gd name="T13" fmla="*/ 460 h 1751"/>
                <a:gd name="T14" fmla="*/ 2324 w 2380"/>
                <a:gd name="T15" fmla="*/ 596 h 1751"/>
                <a:gd name="T16" fmla="*/ 2370 w 2380"/>
                <a:gd name="T17" fmla="*/ 741 h 1751"/>
                <a:gd name="T18" fmla="*/ 2380 w 2380"/>
                <a:gd name="T19" fmla="*/ 887 h 1751"/>
                <a:gd name="T20" fmla="*/ 2359 w 2380"/>
                <a:gd name="T21" fmla="*/ 1036 h 1751"/>
                <a:gd name="T22" fmla="*/ 2302 w 2380"/>
                <a:gd name="T23" fmla="*/ 1179 h 1751"/>
                <a:gd name="T24" fmla="*/ 2214 w 2380"/>
                <a:gd name="T25" fmla="*/ 1313 h 1751"/>
                <a:gd name="T26" fmla="*/ 2097 w 2380"/>
                <a:gd name="T27" fmla="*/ 1436 h 1751"/>
                <a:gd name="T28" fmla="*/ 1954 w 2380"/>
                <a:gd name="T29" fmla="*/ 1542 h 1751"/>
                <a:gd name="T30" fmla="*/ 1787 w 2380"/>
                <a:gd name="T31" fmla="*/ 1628 h 1751"/>
                <a:gd name="T32" fmla="*/ 1606 w 2380"/>
                <a:gd name="T33" fmla="*/ 1693 h 1751"/>
                <a:gd name="T34" fmla="*/ 1411 w 2380"/>
                <a:gd name="T35" fmla="*/ 1736 h 1751"/>
                <a:gd name="T36" fmla="*/ 1210 w 2380"/>
                <a:gd name="T37" fmla="*/ 1751 h 1751"/>
                <a:gd name="T38" fmla="*/ 1009 w 2380"/>
                <a:gd name="T39" fmla="*/ 1742 h 1751"/>
                <a:gd name="T40" fmla="*/ 812 w 2380"/>
                <a:gd name="T41" fmla="*/ 1710 h 1751"/>
                <a:gd name="T42" fmla="*/ 626 w 2380"/>
                <a:gd name="T43" fmla="*/ 1652 h 1751"/>
                <a:gd name="T44" fmla="*/ 457 w 2380"/>
                <a:gd name="T45" fmla="*/ 1572 h 1751"/>
                <a:gd name="T46" fmla="*/ 310 w 2380"/>
                <a:gd name="T47" fmla="*/ 1473 h 1751"/>
                <a:gd name="T48" fmla="*/ 186 w 2380"/>
                <a:gd name="T49" fmla="*/ 1356 h 1751"/>
                <a:gd name="T50" fmla="*/ 93 w 2380"/>
                <a:gd name="T51" fmla="*/ 1226 h 1751"/>
                <a:gd name="T52" fmla="*/ 31 w 2380"/>
                <a:gd name="T53" fmla="*/ 1084 h 1751"/>
                <a:gd name="T54" fmla="*/ 2 w 2380"/>
                <a:gd name="T55" fmla="*/ 937 h 1751"/>
                <a:gd name="T56" fmla="*/ 9 w 2380"/>
                <a:gd name="T57" fmla="*/ 788 h 1751"/>
                <a:gd name="T58" fmla="*/ 48 w 2380"/>
                <a:gd name="T59" fmla="*/ 643 h 1751"/>
                <a:gd name="T60" fmla="*/ 119 w 2380"/>
                <a:gd name="T61" fmla="*/ 503 h 1751"/>
                <a:gd name="T62" fmla="*/ 223 w 2380"/>
                <a:gd name="T63" fmla="*/ 374 h 1751"/>
                <a:gd name="T64" fmla="*/ 355 w 2380"/>
                <a:gd name="T65" fmla="*/ 259 h 1751"/>
                <a:gd name="T66" fmla="*/ 509 w 2380"/>
                <a:gd name="T67" fmla="*/ 164 h 1751"/>
                <a:gd name="T68" fmla="*/ 684 w 2380"/>
                <a:gd name="T69" fmla="*/ 86 h 1751"/>
                <a:gd name="T70" fmla="*/ 874 w 2380"/>
                <a:gd name="T71" fmla="*/ 35 h 1751"/>
                <a:gd name="T72" fmla="*/ 1071 w 2380"/>
                <a:gd name="T73" fmla="*/ 4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80" h="1751">
                  <a:moveTo>
                    <a:pt x="1173" y="0"/>
                  </a:moveTo>
                  <a:lnTo>
                    <a:pt x="1275" y="0"/>
                  </a:lnTo>
                  <a:lnTo>
                    <a:pt x="1374" y="9"/>
                  </a:lnTo>
                  <a:lnTo>
                    <a:pt x="1474" y="22"/>
                  </a:lnTo>
                  <a:lnTo>
                    <a:pt x="1571" y="41"/>
                  </a:lnTo>
                  <a:lnTo>
                    <a:pt x="1664" y="67"/>
                  </a:lnTo>
                  <a:lnTo>
                    <a:pt x="1755" y="99"/>
                  </a:lnTo>
                  <a:lnTo>
                    <a:pt x="1842" y="136"/>
                  </a:lnTo>
                  <a:lnTo>
                    <a:pt x="1924" y="179"/>
                  </a:lnTo>
                  <a:lnTo>
                    <a:pt x="2002" y="227"/>
                  </a:lnTo>
                  <a:lnTo>
                    <a:pt x="2073" y="279"/>
                  </a:lnTo>
                  <a:lnTo>
                    <a:pt x="2138" y="335"/>
                  </a:lnTo>
                  <a:lnTo>
                    <a:pt x="2194" y="395"/>
                  </a:lnTo>
                  <a:lnTo>
                    <a:pt x="2246" y="460"/>
                  </a:lnTo>
                  <a:lnTo>
                    <a:pt x="2289" y="527"/>
                  </a:lnTo>
                  <a:lnTo>
                    <a:pt x="2324" y="596"/>
                  </a:lnTo>
                  <a:lnTo>
                    <a:pt x="2350" y="667"/>
                  </a:lnTo>
                  <a:lnTo>
                    <a:pt x="2370" y="741"/>
                  </a:lnTo>
                  <a:lnTo>
                    <a:pt x="2380" y="814"/>
                  </a:lnTo>
                  <a:lnTo>
                    <a:pt x="2380" y="887"/>
                  </a:lnTo>
                  <a:lnTo>
                    <a:pt x="2374" y="963"/>
                  </a:lnTo>
                  <a:lnTo>
                    <a:pt x="2359" y="1036"/>
                  </a:lnTo>
                  <a:lnTo>
                    <a:pt x="2335" y="1108"/>
                  </a:lnTo>
                  <a:lnTo>
                    <a:pt x="2302" y="1179"/>
                  </a:lnTo>
                  <a:lnTo>
                    <a:pt x="2261" y="1248"/>
                  </a:lnTo>
                  <a:lnTo>
                    <a:pt x="2214" y="1313"/>
                  </a:lnTo>
                  <a:lnTo>
                    <a:pt x="2160" y="1378"/>
                  </a:lnTo>
                  <a:lnTo>
                    <a:pt x="2097" y="1436"/>
                  </a:lnTo>
                  <a:lnTo>
                    <a:pt x="2028" y="1492"/>
                  </a:lnTo>
                  <a:lnTo>
                    <a:pt x="1954" y="1542"/>
                  </a:lnTo>
                  <a:lnTo>
                    <a:pt x="1872" y="1587"/>
                  </a:lnTo>
                  <a:lnTo>
                    <a:pt x="1787" y="1628"/>
                  </a:lnTo>
                  <a:lnTo>
                    <a:pt x="1699" y="1665"/>
                  </a:lnTo>
                  <a:lnTo>
                    <a:pt x="1606" y="1693"/>
                  </a:lnTo>
                  <a:lnTo>
                    <a:pt x="1508" y="1717"/>
                  </a:lnTo>
                  <a:lnTo>
                    <a:pt x="1411" y="1736"/>
                  </a:lnTo>
                  <a:lnTo>
                    <a:pt x="1309" y="1747"/>
                  </a:lnTo>
                  <a:lnTo>
                    <a:pt x="1210" y="1751"/>
                  </a:lnTo>
                  <a:lnTo>
                    <a:pt x="1108" y="1751"/>
                  </a:lnTo>
                  <a:lnTo>
                    <a:pt x="1009" y="1742"/>
                  </a:lnTo>
                  <a:lnTo>
                    <a:pt x="909" y="1730"/>
                  </a:lnTo>
                  <a:lnTo>
                    <a:pt x="812" y="1710"/>
                  </a:lnTo>
                  <a:lnTo>
                    <a:pt x="719" y="1684"/>
                  </a:lnTo>
                  <a:lnTo>
                    <a:pt x="626" y="1652"/>
                  </a:lnTo>
                  <a:lnTo>
                    <a:pt x="539" y="1615"/>
                  </a:lnTo>
                  <a:lnTo>
                    <a:pt x="457" y="1572"/>
                  </a:lnTo>
                  <a:lnTo>
                    <a:pt x="381" y="1524"/>
                  </a:lnTo>
                  <a:lnTo>
                    <a:pt x="310" y="1473"/>
                  </a:lnTo>
                  <a:lnTo>
                    <a:pt x="245" y="1416"/>
                  </a:lnTo>
                  <a:lnTo>
                    <a:pt x="186" y="1356"/>
                  </a:lnTo>
                  <a:lnTo>
                    <a:pt x="137" y="1291"/>
                  </a:lnTo>
                  <a:lnTo>
                    <a:pt x="93" y="1226"/>
                  </a:lnTo>
                  <a:lnTo>
                    <a:pt x="59" y="1155"/>
                  </a:lnTo>
                  <a:lnTo>
                    <a:pt x="31" y="1084"/>
                  </a:lnTo>
                  <a:lnTo>
                    <a:pt x="13" y="1011"/>
                  </a:lnTo>
                  <a:lnTo>
                    <a:pt x="2" y="937"/>
                  </a:lnTo>
                  <a:lnTo>
                    <a:pt x="0" y="864"/>
                  </a:lnTo>
                  <a:lnTo>
                    <a:pt x="9" y="788"/>
                  </a:lnTo>
                  <a:lnTo>
                    <a:pt x="24" y="715"/>
                  </a:lnTo>
                  <a:lnTo>
                    <a:pt x="48" y="643"/>
                  </a:lnTo>
                  <a:lnTo>
                    <a:pt x="80" y="572"/>
                  </a:lnTo>
                  <a:lnTo>
                    <a:pt x="119" y="503"/>
                  </a:lnTo>
                  <a:lnTo>
                    <a:pt x="167" y="438"/>
                  </a:lnTo>
                  <a:lnTo>
                    <a:pt x="223" y="374"/>
                  </a:lnTo>
                  <a:lnTo>
                    <a:pt x="286" y="315"/>
                  </a:lnTo>
                  <a:lnTo>
                    <a:pt x="355" y="259"/>
                  </a:lnTo>
                  <a:lnTo>
                    <a:pt x="429" y="209"/>
                  </a:lnTo>
                  <a:lnTo>
                    <a:pt x="509" y="164"/>
                  </a:lnTo>
                  <a:lnTo>
                    <a:pt x="595" y="123"/>
                  </a:lnTo>
                  <a:lnTo>
                    <a:pt x="684" y="86"/>
                  </a:lnTo>
                  <a:lnTo>
                    <a:pt x="777" y="58"/>
                  </a:lnTo>
                  <a:lnTo>
                    <a:pt x="874" y="35"/>
                  </a:lnTo>
                  <a:lnTo>
                    <a:pt x="972" y="15"/>
                  </a:lnTo>
                  <a:lnTo>
                    <a:pt x="1071" y="4"/>
                  </a:lnTo>
                  <a:lnTo>
                    <a:pt x="117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07" name="Group 63"/>
          <p:cNvGrpSpPr>
            <a:grpSpLocks noChangeAspect="1"/>
          </p:cNvGrpSpPr>
          <p:nvPr/>
        </p:nvGrpSpPr>
        <p:grpSpPr bwMode="auto">
          <a:xfrm>
            <a:off x="7681913" y="1452563"/>
            <a:ext cx="1979612" cy="1797050"/>
            <a:chOff x="383" y="1437"/>
            <a:chExt cx="1902" cy="1727"/>
          </a:xfrm>
        </p:grpSpPr>
        <p:sp>
          <p:nvSpPr>
            <p:cNvPr id="1644608" name="Freeform 64"/>
            <p:cNvSpPr>
              <a:spLocks noChangeAspect="1"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09" name="Freeform 65"/>
            <p:cNvSpPr>
              <a:spLocks noChangeAspect="1"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10" name="Freeform 66"/>
            <p:cNvSpPr>
              <a:spLocks noChangeAspect="1"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11" name="Freeform 67"/>
            <p:cNvSpPr>
              <a:spLocks noChangeAspect="1"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12" name="Freeform 68"/>
            <p:cNvSpPr>
              <a:spLocks noChangeAspect="1"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13" name="Freeform 69"/>
            <p:cNvSpPr>
              <a:spLocks noChangeAspect="1"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14" name="Rectangle 70"/>
            <p:cNvSpPr>
              <a:spLocks noChangeAspect="1" noChangeArrowheads="1"/>
            </p:cNvSpPr>
            <p:nvPr/>
          </p:nvSpPr>
          <p:spPr bwMode="auto">
            <a:xfrm>
              <a:off x="1890" y="1437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1644615" name="Rectangle 71"/>
            <p:cNvSpPr>
              <a:spLocks noChangeAspect="1" noChangeArrowheads="1"/>
            </p:cNvSpPr>
            <p:nvPr/>
          </p:nvSpPr>
          <p:spPr bwMode="auto">
            <a:xfrm>
              <a:off x="1089" y="2061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1644616" name="Rectangle 72"/>
            <p:cNvSpPr>
              <a:spLocks noChangeAspect="1" noChangeArrowheads="1"/>
            </p:cNvSpPr>
            <p:nvPr/>
          </p:nvSpPr>
          <p:spPr bwMode="auto">
            <a:xfrm>
              <a:off x="1699" y="2374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1644617" name="Rectangle 73"/>
            <p:cNvSpPr>
              <a:spLocks noChangeAspect="1" noChangeArrowheads="1"/>
            </p:cNvSpPr>
            <p:nvPr/>
          </p:nvSpPr>
          <p:spPr bwMode="auto">
            <a:xfrm>
              <a:off x="1319" y="29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1644618" name="Rectangle 74"/>
            <p:cNvSpPr>
              <a:spLocks noChangeAspect="1" noChangeArrowheads="1"/>
            </p:cNvSpPr>
            <p:nvPr/>
          </p:nvSpPr>
          <p:spPr bwMode="auto">
            <a:xfrm>
              <a:off x="517" y="1940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1644619" name="Rectangle 75"/>
            <p:cNvSpPr>
              <a:spLocks noChangeAspect="1" noChangeArrowheads="1"/>
            </p:cNvSpPr>
            <p:nvPr/>
          </p:nvSpPr>
          <p:spPr bwMode="auto">
            <a:xfrm>
              <a:off x="2187" y="24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644620" name="Group 76"/>
          <p:cNvGrpSpPr>
            <a:grpSpLocks noChangeAspect="1"/>
          </p:cNvGrpSpPr>
          <p:nvPr/>
        </p:nvGrpSpPr>
        <p:grpSpPr bwMode="auto">
          <a:xfrm>
            <a:off x="8809038" y="2360612"/>
            <a:ext cx="919162" cy="619616"/>
            <a:chOff x="1465" y="2309"/>
            <a:chExt cx="883" cy="596"/>
          </a:xfrm>
        </p:grpSpPr>
        <p:sp>
          <p:nvSpPr>
            <p:cNvPr id="1644621" name="Freeform 77"/>
            <p:cNvSpPr>
              <a:spLocks noChangeAspect="1"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22" name="Rectangle 78"/>
            <p:cNvSpPr>
              <a:spLocks noChangeAspect="1" noChangeArrowheads="1"/>
            </p:cNvSpPr>
            <p:nvPr/>
          </p:nvSpPr>
          <p:spPr bwMode="auto">
            <a:xfrm>
              <a:off x="1831" y="2668"/>
              <a:ext cx="10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44623" name="Group 79"/>
          <p:cNvGrpSpPr>
            <a:grpSpLocks noChangeAspect="1"/>
          </p:cNvGrpSpPr>
          <p:nvPr/>
        </p:nvGrpSpPr>
        <p:grpSpPr bwMode="auto">
          <a:xfrm>
            <a:off x="7624764" y="1730375"/>
            <a:ext cx="1036637" cy="584200"/>
            <a:chOff x="328" y="1704"/>
            <a:chExt cx="995" cy="561"/>
          </a:xfrm>
        </p:grpSpPr>
        <p:sp>
          <p:nvSpPr>
            <p:cNvPr id="1644624" name="Freeform 80"/>
            <p:cNvSpPr>
              <a:spLocks noChangeAspect="1"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25" name="Rectangle 81"/>
            <p:cNvSpPr>
              <a:spLocks noChangeAspect="1" noChangeArrowheads="1"/>
            </p:cNvSpPr>
            <p:nvPr/>
          </p:nvSpPr>
          <p:spPr bwMode="auto">
            <a:xfrm>
              <a:off x="854" y="1704"/>
              <a:ext cx="10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644626" name="Group 82"/>
          <p:cNvGrpSpPr>
            <a:grpSpLocks noChangeAspect="1"/>
          </p:cNvGrpSpPr>
          <p:nvPr/>
        </p:nvGrpSpPr>
        <p:grpSpPr bwMode="auto">
          <a:xfrm>
            <a:off x="7399339" y="1293814"/>
            <a:ext cx="2583903" cy="2287587"/>
            <a:chOff x="111" y="1285"/>
            <a:chExt cx="2482" cy="2197"/>
          </a:xfrm>
        </p:grpSpPr>
        <p:sp>
          <p:nvSpPr>
            <p:cNvPr id="1644627" name="Rectangle 83"/>
            <p:cNvSpPr>
              <a:spLocks noChangeAspect="1" noChangeArrowheads="1"/>
            </p:cNvSpPr>
            <p:nvPr/>
          </p:nvSpPr>
          <p:spPr bwMode="auto">
            <a:xfrm>
              <a:off x="2484" y="1704"/>
              <a:ext cx="10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1644628" name="Freeform 84"/>
            <p:cNvSpPr>
              <a:spLocks noChangeAspect="1"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29" name="Group 85"/>
          <p:cNvGrpSpPr>
            <a:grpSpLocks noChangeAspect="1"/>
          </p:cNvGrpSpPr>
          <p:nvPr/>
        </p:nvGrpSpPr>
        <p:grpSpPr bwMode="auto">
          <a:xfrm>
            <a:off x="8397875" y="2211388"/>
            <a:ext cx="1416050" cy="1084262"/>
            <a:chOff x="1070" y="2167"/>
            <a:chExt cx="1361" cy="1041"/>
          </a:xfrm>
        </p:grpSpPr>
        <p:sp>
          <p:nvSpPr>
            <p:cNvPr id="1644630" name="Rectangle 86"/>
            <p:cNvSpPr>
              <a:spLocks noChangeAspect="1" noChangeArrowheads="1"/>
            </p:cNvSpPr>
            <p:nvPr/>
          </p:nvSpPr>
          <p:spPr bwMode="auto">
            <a:xfrm>
              <a:off x="1070" y="2560"/>
              <a:ext cx="109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1644631" name="Freeform 87"/>
            <p:cNvSpPr>
              <a:spLocks noChangeAspect="1"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32" name="Group 88"/>
          <p:cNvGrpSpPr>
            <a:grpSpLocks noChangeAspect="1"/>
          </p:cNvGrpSpPr>
          <p:nvPr/>
        </p:nvGrpSpPr>
        <p:grpSpPr bwMode="auto">
          <a:xfrm>
            <a:off x="7567613" y="1384300"/>
            <a:ext cx="1905000" cy="996950"/>
            <a:chOff x="272" y="1372"/>
            <a:chExt cx="1831" cy="958"/>
          </a:xfrm>
        </p:grpSpPr>
        <p:sp>
          <p:nvSpPr>
            <p:cNvPr id="1644633" name="Rectangle 89"/>
            <p:cNvSpPr>
              <a:spLocks noChangeAspect="1" noChangeArrowheads="1"/>
            </p:cNvSpPr>
            <p:nvPr/>
          </p:nvSpPr>
          <p:spPr bwMode="auto">
            <a:xfrm>
              <a:off x="1165" y="1380"/>
              <a:ext cx="10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1644634" name="Freeform 90"/>
            <p:cNvSpPr>
              <a:spLocks noChangeAspect="1"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4635" name="Group 91"/>
          <p:cNvGrpSpPr>
            <a:grpSpLocks noChangeAspect="1"/>
          </p:cNvGrpSpPr>
          <p:nvPr/>
        </p:nvGrpSpPr>
        <p:grpSpPr bwMode="auto">
          <a:xfrm>
            <a:off x="2533651" y="1362075"/>
            <a:ext cx="1990725" cy="1808634"/>
            <a:chOff x="471" y="1117"/>
            <a:chExt cx="1935" cy="1757"/>
          </a:xfrm>
        </p:grpSpPr>
        <p:sp>
          <p:nvSpPr>
            <p:cNvPr id="1644636" name="Freeform 92"/>
            <p:cNvSpPr>
              <a:spLocks noChangeAspect="1"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37" name="Freeform 93"/>
            <p:cNvSpPr>
              <a:spLocks noChangeAspect="1"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38" name="Freeform 94"/>
            <p:cNvSpPr>
              <a:spLocks noChangeAspect="1"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39" name="Freeform 95"/>
            <p:cNvSpPr>
              <a:spLocks noChangeAspect="1"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40" name="Freeform 96"/>
            <p:cNvSpPr>
              <a:spLocks noChangeAspect="1"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41" name="Freeform 97"/>
            <p:cNvSpPr>
              <a:spLocks noChangeAspect="1"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42" name="Rectangle 98"/>
            <p:cNvSpPr>
              <a:spLocks noChangeAspect="1" noChangeArrowheads="1"/>
            </p:cNvSpPr>
            <p:nvPr/>
          </p:nvSpPr>
          <p:spPr bwMode="auto">
            <a:xfrm>
              <a:off x="2033" y="1117"/>
              <a:ext cx="10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1644643" name="Rectangle 99"/>
            <p:cNvSpPr>
              <a:spLocks noChangeAspect="1" noChangeArrowheads="1"/>
            </p:cNvSpPr>
            <p:nvPr/>
          </p:nvSpPr>
          <p:spPr bwMode="auto">
            <a:xfrm>
              <a:off x="1256" y="1765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1644644" name="Rectangle 100"/>
            <p:cNvSpPr>
              <a:spLocks noChangeAspect="1" noChangeArrowheads="1"/>
            </p:cNvSpPr>
            <p:nvPr/>
          </p:nvSpPr>
          <p:spPr bwMode="auto">
            <a:xfrm>
              <a:off x="1810" y="2069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1644645" name="Rectangle 101"/>
            <p:cNvSpPr>
              <a:spLocks noChangeAspect="1" noChangeArrowheads="1"/>
            </p:cNvSpPr>
            <p:nvPr/>
          </p:nvSpPr>
          <p:spPr bwMode="auto">
            <a:xfrm>
              <a:off x="1422" y="2635"/>
              <a:ext cx="10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1644646" name="Rectangle 102"/>
            <p:cNvSpPr>
              <a:spLocks noChangeAspect="1" noChangeArrowheads="1"/>
            </p:cNvSpPr>
            <p:nvPr/>
          </p:nvSpPr>
          <p:spPr bwMode="auto">
            <a:xfrm>
              <a:off x="648" y="16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1644647" name="Rectangle 103"/>
            <p:cNvSpPr>
              <a:spLocks noChangeAspect="1" noChangeArrowheads="1"/>
            </p:cNvSpPr>
            <p:nvPr/>
          </p:nvSpPr>
          <p:spPr bwMode="auto">
            <a:xfrm>
              <a:off x="2307" y="21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644648" name="Group 104"/>
          <p:cNvGrpSpPr>
            <a:grpSpLocks noChangeAspect="1"/>
          </p:cNvGrpSpPr>
          <p:nvPr/>
        </p:nvGrpSpPr>
        <p:grpSpPr bwMode="auto">
          <a:xfrm>
            <a:off x="3665539" y="2070100"/>
            <a:ext cx="923925" cy="592138"/>
            <a:chOff x="1572" y="1805"/>
            <a:chExt cx="897" cy="575"/>
          </a:xfrm>
        </p:grpSpPr>
        <p:sp>
          <p:nvSpPr>
            <p:cNvPr id="1644649" name="Freeform 105"/>
            <p:cNvSpPr>
              <a:spLocks noChangeAspect="1"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50" name="Rectangle 106"/>
            <p:cNvSpPr>
              <a:spLocks noChangeAspect="1" noChangeArrowheads="1"/>
            </p:cNvSpPr>
            <p:nvPr/>
          </p:nvSpPr>
          <p:spPr bwMode="auto">
            <a:xfrm>
              <a:off x="1943" y="1805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44651" name="Group 107"/>
          <p:cNvGrpSpPr>
            <a:grpSpLocks noChangeAspect="1"/>
          </p:cNvGrpSpPr>
          <p:nvPr/>
        </p:nvGrpSpPr>
        <p:grpSpPr bwMode="auto">
          <a:xfrm>
            <a:off x="2389189" y="1825626"/>
            <a:ext cx="1125537" cy="745011"/>
            <a:chOff x="332" y="1568"/>
            <a:chExt cx="1093" cy="723"/>
          </a:xfrm>
        </p:grpSpPr>
        <p:sp>
          <p:nvSpPr>
            <p:cNvPr id="1644652" name="Freeform 108"/>
            <p:cNvSpPr>
              <a:spLocks noChangeAspect="1"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53" name="Rectangle 109"/>
            <p:cNvSpPr>
              <a:spLocks noChangeAspect="1" noChangeArrowheads="1"/>
            </p:cNvSpPr>
            <p:nvPr/>
          </p:nvSpPr>
          <p:spPr bwMode="auto">
            <a:xfrm>
              <a:off x="949" y="2052"/>
              <a:ext cx="111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644654" name="Group 110"/>
          <p:cNvGrpSpPr>
            <a:grpSpLocks noChangeAspect="1"/>
          </p:cNvGrpSpPr>
          <p:nvPr/>
        </p:nvGrpSpPr>
        <p:grpSpPr bwMode="auto">
          <a:xfrm>
            <a:off x="2336800" y="1555750"/>
            <a:ext cx="2382838" cy="1358900"/>
            <a:chOff x="280" y="1305"/>
            <a:chExt cx="2315" cy="1321"/>
          </a:xfrm>
        </p:grpSpPr>
        <p:sp>
          <p:nvSpPr>
            <p:cNvPr id="1644655" name="Freeform 111"/>
            <p:cNvSpPr>
              <a:spLocks noChangeAspect="1"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56" name="Rectangle 112"/>
            <p:cNvSpPr>
              <a:spLocks noChangeAspect="1" noChangeArrowheads="1"/>
            </p:cNvSpPr>
            <p:nvPr/>
          </p:nvSpPr>
          <p:spPr bwMode="auto">
            <a:xfrm>
              <a:off x="1390" y="1305"/>
              <a:ext cx="11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</p:grpSp>
      <p:grpSp>
        <p:nvGrpSpPr>
          <p:cNvPr id="1644657" name="Group 113"/>
          <p:cNvGrpSpPr>
            <a:grpSpLocks noChangeAspect="1"/>
          </p:cNvGrpSpPr>
          <p:nvPr/>
        </p:nvGrpSpPr>
        <p:grpSpPr bwMode="auto">
          <a:xfrm>
            <a:off x="2295526" y="1477964"/>
            <a:ext cx="2462213" cy="1887537"/>
            <a:chOff x="241" y="1229"/>
            <a:chExt cx="2391" cy="1834"/>
          </a:xfrm>
        </p:grpSpPr>
        <p:sp>
          <p:nvSpPr>
            <p:cNvPr id="1644658" name="Freeform 114"/>
            <p:cNvSpPr>
              <a:spLocks noChangeAspect="1"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59" name="Rectangle 115"/>
            <p:cNvSpPr>
              <a:spLocks noChangeAspect="1" noChangeArrowheads="1"/>
            </p:cNvSpPr>
            <p:nvPr/>
          </p:nvSpPr>
          <p:spPr bwMode="auto">
            <a:xfrm>
              <a:off x="1238" y="2826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</p:grpSp>
      <p:grpSp>
        <p:nvGrpSpPr>
          <p:cNvPr id="1644660" name="Group 116"/>
          <p:cNvGrpSpPr>
            <a:grpSpLocks noChangeAspect="1"/>
          </p:cNvGrpSpPr>
          <p:nvPr/>
        </p:nvGrpSpPr>
        <p:grpSpPr bwMode="auto">
          <a:xfrm>
            <a:off x="2247901" y="1216026"/>
            <a:ext cx="2595563" cy="2289175"/>
            <a:chOff x="194" y="975"/>
            <a:chExt cx="2522" cy="2224"/>
          </a:xfrm>
        </p:grpSpPr>
        <p:sp>
          <p:nvSpPr>
            <p:cNvPr id="1644661" name="Rectangle 117"/>
            <p:cNvSpPr>
              <a:spLocks noChangeAspect="1" noChangeArrowheads="1"/>
            </p:cNvSpPr>
            <p:nvPr/>
          </p:nvSpPr>
          <p:spPr bwMode="auto">
            <a:xfrm>
              <a:off x="2138" y="975"/>
              <a:ext cx="111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1644662" name="Freeform 118"/>
            <p:cNvSpPr>
              <a:spLocks noChangeAspect="1"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4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Hierarchical Clustering:  Time and Space requirements</a:t>
            </a:r>
          </a:p>
        </p:txBody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space since it uses the proximity matrix.  </a:t>
            </a:r>
          </a:p>
          <a:p>
            <a:pPr lvl="1"/>
            <a:r>
              <a:rPr lang="en-US" altLang="en-US"/>
              <a:t>N is the number of points.</a:t>
            </a:r>
          </a:p>
          <a:p>
            <a:pPr lvl="1"/>
            <a:endParaRPr lang="en-US" altLang="en-US"/>
          </a:p>
          <a:p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 time in many cases</a:t>
            </a:r>
          </a:p>
          <a:p>
            <a:pPr lvl="1"/>
            <a:r>
              <a:rPr lang="en-US" altLang="en-US"/>
              <a:t>There are N steps and at each step the size, N</a:t>
            </a:r>
            <a:r>
              <a:rPr lang="en-US" altLang="en-US" baseline="30000"/>
              <a:t>2</a:t>
            </a:r>
            <a:r>
              <a:rPr lang="en-US" altLang="en-US"/>
              <a:t>, proximity matrix must be updated and searched</a:t>
            </a:r>
          </a:p>
          <a:p>
            <a:pPr lvl="1"/>
            <a:r>
              <a:rPr lang="en-US" altLang="en-US"/>
              <a:t>Complexity can be reduced to O(N</a:t>
            </a:r>
            <a:r>
              <a:rPr lang="en-US" altLang="en-US" baseline="30000"/>
              <a:t>2</a:t>
            </a:r>
            <a:r>
              <a:rPr lang="en-US" altLang="en-US"/>
              <a:t> log(N) ) time for some approaches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06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Hierarchical Clustering:  Problems and Limitations</a:t>
            </a: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Once a decision is made to combine two clusters, it cannot be undone</a:t>
            </a:r>
          </a:p>
          <a:p>
            <a:pPr lvl="4"/>
            <a:endParaRPr lang="en-US" altLang="en-US"/>
          </a:p>
          <a:p>
            <a:r>
              <a:rPr lang="en-US" altLang="en-US"/>
              <a:t>No objective function is directly minimized</a:t>
            </a:r>
          </a:p>
          <a:p>
            <a:pPr lvl="4"/>
            <a:endParaRPr lang="en-US" altLang="en-US"/>
          </a:p>
          <a:p>
            <a:r>
              <a:rPr lang="en-US" altLang="en-US"/>
              <a:t>Different schemes have problems with one or more of the following:</a:t>
            </a:r>
          </a:p>
          <a:p>
            <a:pPr lvl="1"/>
            <a:r>
              <a:rPr lang="en-US" altLang="en-US"/>
              <a:t>Sensitivity to noise and outliers</a:t>
            </a:r>
          </a:p>
          <a:p>
            <a:pPr lvl="1"/>
            <a:r>
              <a:rPr lang="en-US" altLang="en-US"/>
              <a:t>Difficulty handling different sized clusters and convex shapes</a:t>
            </a:r>
          </a:p>
          <a:p>
            <a:pPr lvl="1"/>
            <a:r>
              <a:rPr lang="en-US" altLang="en-US"/>
              <a:t>Breaking large clusters</a:t>
            </a:r>
          </a:p>
        </p:txBody>
      </p:sp>
    </p:spTree>
    <p:extLst>
      <p:ext uri="{BB962C8B-B14F-4D97-AF65-F5344CB8AC3E}">
        <p14:creationId xmlns:p14="http://schemas.microsoft.com/office/powerpoint/2010/main" val="237504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Strengths of Hierarchical Clustering</a:t>
            </a:r>
          </a:p>
        </p:txBody>
      </p:sp>
      <p:sp>
        <p:nvSpPr>
          <p:cNvPr id="161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Do not have to assume any particular number of clusters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desired number of clusters can be obtained by ‘cutting’ the dendogram at the proper level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They may correspond to meaningful taxonomies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 in biological sciences (e.g., animal kingdom, phylogeny reconstruction, …)</a:t>
            </a:r>
          </a:p>
        </p:txBody>
      </p:sp>
    </p:spTree>
    <p:extLst>
      <p:ext uri="{BB962C8B-B14F-4D97-AF65-F5344CB8AC3E}">
        <p14:creationId xmlns:p14="http://schemas.microsoft.com/office/powerpoint/2010/main" val="293285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</a:t>
            </a:r>
          </a:p>
        </p:txBody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2400"/>
              <a:t>Two main types of hierarchical clustering</a:t>
            </a:r>
          </a:p>
          <a:p>
            <a:pPr lvl="1"/>
            <a:r>
              <a:rPr lang="en-US" altLang="en-US" sz="2000"/>
              <a:t>Agglomerative:  </a:t>
            </a:r>
          </a:p>
          <a:p>
            <a:pPr lvl="2"/>
            <a:r>
              <a:rPr lang="en-US" altLang="en-US" sz="1800"/>
              <a:t> Start with the points as individual clusters</a:t>
            </a:r>
          </a:p>
          <a:p>
            <a:pPr lvl="2"/>
            <a:r>
              <a:rPr lang="en-US" altLang="en-US" sz="1800"/>
              <a:t> At each step, merge the closest pair of clusters until only one cluster (or k clusters) left</a:t>
            </a:r>
          </a:p>
          <a:p>
            <a:pPr lvl="4"/>
            <a:endParaRPr lang="en-US" altLang="en-US" sz="1800"/>
          </a:p>
          <a:p>
            <a:pPr lvl="1"/>
            <a:r>
              <a:rPr lang="en-US" altLang="en-US" sz="2000"/>
              <a:t>Divisive:  </a:t>
            </a:r>
          </a:p>
          <a:p>
            <a:pPr lvl="2"/>
            <a:r>
              <a:rPr lang="en-US" altLang="en-US" sz="1800"/>
              <a:t> Start with one, all-inclusive cluster </a:t>
            </a:r>
          </a:p>
          <a:p>
            <a:pPr lvl="2"/>
            <a:r>
              <a:rPr lang="en-US" altLang="en-US" sz="1800"/>
              <a:t> At each step, split a cluster until each cluster contains a point (or there are k clusters)</a:t>
            </a:r>
          </a:p>
          <a:p>
            <a:pPr lvl="4"/>
            <a:endParaRPr lang="en-US" altLang="en-US" sz="1800"/>
          </a:p>
          <a:p>
            <a:r>
              <a:rPr lang="en-US" altLang="en-US" sz="2400"/>
              <a:t>Traditional hierarchical algorithms use a similarity or distance matrix</a:t>
            </a:r>
          </a:p>
          <a:p>
            <a:pPr lvl="1"/>
            <a:r>
              <a:rPr lang="en-US" altLang="en-US" sz="2000"/>
              <a:t>Merge or split one cluster at a time</a:t>
            </a:r>
          </a:p>
          <a:p>
            <a:pPr lvl="4"/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203574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Agglomerative Clustering Algorithm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/>
              <a:t>More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altLang="en-US" sz="8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en-US" sz="200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en-US" sz="200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en-US" sz="2000" b="1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00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00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en-US" sz="2000" b="1"/>
              <a:t>Until</a:t>
            </a:r>
            <a:r>
              <a:rPr lang="en-US" altLang="en-US" sz="200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100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/>
              <a:t>Key operation is the computation of the proximity of two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Different approaches to defining the distance between clusters distinguish the different algorithms</a:t>
            </a:r>
          </a:p>
        </p:txBody>
      </p:sp>
    </p:spTree>
    <p:extLst>
      <p:ext uri="{BB962C8B-B14F-4D97-AF65-F5344CB8AC3E}">
        <p14:creationId xmlns:p14="http://schemas.microsoft.com/office/powerpoint/2010/main" val="99242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Starting Situation </a:t>
            </a:r>
          </a:p>
        </p:txBody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with clusters of individual points and a proximity matrix</a:t>
            </a:r>
          </a:p>
          <a:p>
            <a:pPr lvl="1"/>
            <a:endParaRPr lang="en-US" altLang="en-US"/>
          </a:p>
        </p:txBody>
      </p:sp>
      <p:sp>
        <p:nvSpPr>
          <p:cNvPr id="1623044" name="Oval 4"/>
          <p:cNvSpPr>
            <a:spLocks noChangeArrowheads="1"/>
          </p:cNvSpPr>
          <p:nvPr/>
        </p:nvSpPr>
        <p:spPr bwMode="auto">
          <a:xfrm>
            <a:off x="2209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45" name="Oval 5"/>
          <p:cNvSpPr>
            <a:spLocks noChangeArrowheads="1"/>
          </p:cNvSpPr>
          <p:nvPr/>
        </p:nvSpPr>
        <p:spPr bwMode="auto">
          <a:xfrm>
            <a:off x="4267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46" name="Oval 6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47" name="Oval 7"/>
          <p:cNvSpPr>
            <a:spLocks noChangeArrowheads="1"/>
          </p:cNvSpPr>
          <p:nvPr/>
        </p:nvSpPr>
        <p:spPr bwMode="auto">
          <a:xfrm>
            <a:off x="2971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48" name="Oval 8"/>
          <p:cNvSpPr>
            <a:spLocks noChangeArrowheads="1"/>
          </p:cNvSpPr>
          <p:nvPr/>
        </p:nvSpPr>
        <p:spPr bwMode="auto">
          <a:xfrm>
            <a:off x="4648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49" name="Oval 9"/>
          <p:cNvSpPr>
            <a:spLocks noChangeArrowheads="1"/>
          </p:cNvSpPr>
          <p:nvPr/>
        </p:nvSpPr>
        <p:spPr bwMode="auto">
          <a:xfrm>
            <a:off x="3124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0" name="Oval 10"/>
          <p:cNvSpPr>
            <a:spLocks noChangeArrowheads="1"/>
          </p:cNvSpPr>
          <p:nvPr/>
        </p:nvSpPr>
        <p:spPr bwMode="auto">
          <a:xfrm>
            <a:off x="1981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1" name="Oval 11"/>
          <p:cNvSpPr>
            <a:spLocks noChangeArrowheads="1"/>
          </p:cNvSpPr>
          <p:nvPr/>
        </p:nvSpPr>
        <p:spPr bwMode="auto">
          <a:xfrm>
            <a:off x="3352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2" name="Oval 12"/>
          <p:cNvSpPr>
            <a:spLocks noChangeArrowheads="1"/>
          </p:cNvSpPr>
          <p:nvPr/>
        </p:nvSpPr>
        <p:spPr bwMode="auto">
          <a:xfrm>
            <a:off x="4648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3" name="Oval 13"/>
          <p:cNvSpPr>
            <a:spLocks noChangeArrowheads="1"/>
          </p:cNvSpPr>
          <p:nvPr/>
        </p:nvSpPr>
        <p:spPr bwMode="auto">
          <a:xfrm>
            <a:off x="3657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4" name="Oval 14"/>
          <p:cNvSpPr>
            <a:spLocks noChangeArrowheads="1"/>
          </p:cNvSpPr>
          <p:nvPr/>
        </p:nvSpPr>
        <p:spPr bwMode="auto">
          <a:xfrm>
            <a:off x="4724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3055" name="Oval 15"/>
          <p:cNvSpPr>
            <a:spLocks noChangeArrowheads="1"/>
          </p:cNvSpPr>
          <p:nvPr/>
        </p:nvSpPr>
        <p:spPr bwMode="auto">
          <a:xfrm>
            <a:off x="5257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3056" name="Group 16"/>
          <p:cNvGrpSpPr>
            <a:grpSpLocks/>
          </p:cNvGrpSpPr>
          <p:nvPr/>
        </p:nvGrpSpPr>
        <p:grpSpPr bwMode="auto">
          <a:xfrm>
            <a:off x="9427052" y="0"/>
            <a:ext cx="3200400" cy="2789237"/>
            <a:chOff x="3456" y="1622"/>
            <a:chExt cx="2160" cy="2058"/>
          </a:xfrm>
        </p:grpSpPr>
        <p:sp>
          <p:nvSpPr>
            <p:cNvPr id="1623057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58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59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0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1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2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3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4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5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6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7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8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069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3070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3071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3072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3073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3074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1623075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1623076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1623077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1623078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1623079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1623080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</p:txBody>
        </p:sp>
      </p:grpSp>
      <p:sp>
        <p:nvSpPr>
          <p:cNvPr id="1623081" name="Text Box 41"/>
          <p:cNvSpPr txBox="1">
            <a:spLocks noChangeArrowheads="1"/>
          </p:cNvSpPr>
          <p:nvPr/>
        </p:nvSpPr>
        <p:spPr bwMode="auto">
          <a:xfrm>
            <a:off x="9924892" y="2552057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Proximity Matrix</a:t>
            </a:r>
          </a:p>
        </p:txBody>
      </p:sp>
      <p:graphicFrame>
        <p:nvGraphicFramePr>
          <p:cNvPr id="1623082" name="Object 4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096001" y="5610226"/>
          <a:ext cx="40560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Visio" r:id="rId3" imgW="7949438" imgH="1399827" progId="Visio.Drawing.6">
                  <p:embed/>
                </p:oleObj>
              </mc:Choice>
              <mc:Fallback>
                <p:oleObj name="Visio" r:id="rId3" imgW="7949438" imgH="1399827" progId="Visio.Drawing.6">
                  <p:embed/>
                  <p:pic>
                    <p:nvPicPr>
                      <p:cNvPr id="162308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5610226"/>
                        <a:ext cx="40560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99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162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200"/>
              <a:t>After some merging steps, we have some clusters </a:t>
            </a:r>
          </a:p>
          <a:p>
            <a:pPr lvl="1"/>
            <a:endParaRPr lang="en-US" altLang="en-US" sz="2000"/>
          </a:p>
        </p:txBody>
      </p:sp>
      <p:sp>
        <p:nvSpPr>
          <p:cNvPr id="1624068" name="Freeform 4"/>
          <p:cNvSpPr>
            <a:spLocks/>
          </p:cNvSpPr>
          <p:nvPr/>
        </p:nvSpPr>
        <p:spPr bwMode="auto">
          <a:xfrm>
            <a:off x="2133600" y="3886201"/>
            <a:ext cx="5461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4069" name="Freeform 5"/>
          <p:cNvSpPr>
            <a:spLocks/>
          </p:cNvSpPr>
          <p:nvPr/>
        </p:nvSpPr>
        <p:spPr bwMode="auto">
          <a:xfrm rot="-5400000">
            <a:off x="3124200" y="2667000"/>
            <a:ext cx="762000" cy="914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4070" name="Freeform 6"/>
          <p:cNvSpPr>
            <a:spLocks/>
          </p:cNvSpPr>
          <p:nvPr/>
        </p:nvSpPr>
        <p:spPr bwMode="auto">
          <a:xfrm rot="-10800000">
            <a:off x="4876800" y="3048000"/>
            <a:ext cx="685800" cy="7620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4071" name="Freeform 7"/>
          <p:cNvSpPr>
            <a:spLocks/>
          </p:cNvSpPr>
          <p:nvPr/>
        </p:nvSpPr>
        <p:spPr bwMode="auto">
          <a:xfrm>
            <a:off x="2819400" y="4953001"/>
            <a:ext cx="7747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4072" name="Freeform 8"/>
          <p:cNvSpPr>
            <a:spLocks/>
          </p:cNvSpPr>
          <p:nvPr/>
        </p:nvSpPr>
        <p:spPr bwMode="auto">
          <a:xfrm rot="-10800000">
            <a:off x="4114800" y="4876800"/>
            <a:ext cx="685800" cy="7620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4073" name="Text Box 9"/>
          <p:cNvSpPr txBox="1">
            <a:spLocks noChangeArrowheads="1"/>
          </p:cNvSpPr>
          <p:nvPr/>
        </p:nvSpPr>
        <p:spPr bwMode="auto">
          <a:xfrm>
            <a:off x="2209800" y="41910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1624074" name="Text Box 10"/>
          <p:cNvSpPr txBox="1">
            <a:spLocks noChangeArrowheads="1"/>
          </p:cNvSpPr>
          <p:nvPr/>
        </p:nvSpPr>
        <p:spPr bwMode="auto">
          <a:xfrm>
            <a:off x="4953000" y="3352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1624075" name="Text Box 11"/>
          <p:cNvSpPr txBox="1">
            <a:spLocks noChangeArrowheads="1"/>
          </p:cNvSpPr>
          <p:nvPr/>
        </p:nvSpPr>
        <p:spPr bwMode="auto">
          <a:xfrm>
            <a:off x="3048000" y="51816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1624076" name="Text Box 12"/>
          <p:cNvSpPr txBox="1">
            <a:spLocks noChangeArrowheads="1"/>
          </p:cNvSpPr>
          <p:nvPr/>
        </p:nvSpPr>
        <p:spPr bwMode="auto">
          <a:xfrm>
            <a:off x="4267200" y="51054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1624077" name="Text Box 13"/>
          <p:cNvSpPr txBox="1">
            <a:spLocks noChangeArrowheads="1"/>
          </p:cNvSpPr>
          <p:nvPr/>
        </p:nvSpPr>
        <p:spPr bwMode="auto">
          <a:xfrm>
            <a:off x="3276600" y="2971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grpSp>
        <p:nvGrpSpPr>
          <p:cNvPr id="1624078" name="Group 14"/>
          <p:cNvGrpSpPr>
            <a:grpSpLocks/>
          </p:cNvGrpSpPr>
          <p:nvPr/>
        </p:nvGrpSpPr>
        <p:grpSpPr bwMode="auto">
          <a:xfrm>
            <a:off x="9296400" y="-67958"/>
            <a:ext cx="2895600" cy="2277759"/>
            <a:chOff x="3456" y="1440"/>
            <a:chExt cx="1872" cy="1547"/>
          </a:xfrm>
        </p:grpSpPr>
        <p:sp>
          <p:nvSpPr>
            <p:cNvPr id="1624079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1624080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1624081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82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83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84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85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1624086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1624087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1624088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1624089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1624090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1624091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1624092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6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7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8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099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100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4101" name="Text Box 37"/>
          <p:cNvSpPr txBox="1">
            <a:spLocks noChangeArrowheads="1"/>
          </p:cNvSpPr>
          <p:nvPr/>
        </p:nvSpPr>
        <p:spPr bwMode="auto">
          <a:xfrm>
            <a:off x="9816123" y="232135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Proximity Matrix</a:t>
            </a:r>
          </a:p>
        </p:txBody>
      </p:sp>
      <p:graphicFrame>
        <p:nvGraphicFramePr>
          <p:cNvPr id="1624102" name="Object 3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72200" y="4713288"/>
          <a:ext cx="408305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Visio" r:id="rId3" imgW="7591349" imgH="2996548" progId="Visio.Drawing.6">
                  <p:embed/>
                </p:oleObj>
              </mc:Choice>
              <mc:Fallback>
                <p:oleObj name="Visio" r:id="rId3" imgW="7591349" imgH="2996548" progId="Visio.Drawing.6">
                  <p:embed/>
                  <p:pic>
                    <p:nvPicPr>
                      <p:cNvPr id="162410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13288"/>
                        <a:ext cx="4083050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70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6908263" cy="3777622"/>
          </a:xfrm>
        </p:spPr>
        <p:txBody>
          <a:bodyPr/>
          <a:lstStyle/>
          <a:p>
            <a:r>
              <a:rPr lang="en-US" altLang="en-US" sz="2200" dirty="0"/>
              <a:t>We want to merge the two closest clusters (C2 and C5)  and update the proximity matrix. </a:t>
            </a:r>
          </a:p>
          <a:p>
            <a:pPr lvl="1"/>
            <a:endParaRPr lang="en-US" altLang="en-US" sz="2000" dirty="0"/>
          </a:p>
        </p:txBody>
      </p:sp>
      <p:sp>
        <p:nvSpPr>
          <p:cNvPr id="1625092" name="Freeform 4"/>
          <p:cNvSpPr>
            <a:spLocks/>
          </p:cNvSpPr>
          <p:nvPr/>
        </p:nvSpPr>
        <p:spPr bwMode="auto">
          <a:xfrm>
            <a:off x="2133600" y="3886201"/>
            <a:ext cx="5461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5093" name="Freeform 5"/>
          <p:cNvSpPr>
            <a:spLocks/>
          </p:cNvSpPr>
          <p:nvPr/>
        </p:nvSpPr>
        <p:spPr bwMode="auto">
          <a:xfrm rot="16200000">
            <a:off x="3124200" y="2772488"/>
            <a:ext cx="762000" cy="914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5094" name="Freeform 6"/>
          <p:cNvSpPr>
            <a:spLocks/>
          </p:cNvSpPr>
          <p:nvPr/>
        </p:nvSpPr>
        <p:spPr bwMode="auto">
          <a:xfrm rot="-10800000">
            <a:off x="4876800" y="3048000"/>
            <a:ext cx="685800" cy="7620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5095" name="Freeform 7"/>
          <p:cNvSpPr>
            <a:spLocks/>
          </p:cNvSpPr>
          <p:nvPr/>
        </p:nvSpPr>
        <p:spPr bwMode="auto">
          <a:xfrm>
            <a:off x="2819400" y="4953001"/>
            <a:ext cx="7747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5096" name="Freeform 8"/>
          <p:cNvSpPr>
            <a:spLocks/>
          </p:cNvSpPr>
          <p:nvPr/>
        </p:nvSpPr>
        <p:spPr bwMode="auto">
          <a:xfrm rot="-10800000">
            <a:off x="4114800" y="4876800"/>
            <a:ext cx="685800" cy="7620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5097" name="Text Box 9"/>
          <p:cNvSpPr txBox="1">
            <a:spLocks noChangeArrowheads="1"/>
          </p:cNvSpPr>
          <p:nvPr/>
        </p:nvSpPr>
        <p:spPr bwMode="auto">
          <a:xfrm>
            <a:off x="2209800" y="41910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1625098" name="Text Box 10"/>
          <p:cNvSpPr txBox="1">
            <a:spLocks noChangeArrowheads="1"/>
          </p:cNvSpPr>
          <p:nvPr/>
        </p:nvSpPr>
        <p:spPr bwMode="auto">
          <a:xfrm>
            <a:off x="4953000" y="3352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1625099" name="Text Box 11"/>
          <p:cNvSpPr txBox="1">
            <a:spLocks noChangeArrowheads="1"/>
          </p:cNvSpPr>
          <p:nvPr/>
        </p:nvSpPr>
        <p:spPr bwMode="auto">
          <a:xfrm>
            <a:off x="3048000" y="51816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1625100" name="Text Box 12"/>
          <p:cNvSpPr txBox="1">
            <a:spLocks noChangeArrowheads="1"/>
          </p:cNvSpPr>
          <p:nvPr/>
        </p:nvSpPr>
        <p:spPr bwMode="auto">
          <a:xfrm>
            <a:off x="4267200" y="51054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1625101" name="Text Box 13"/>
          <p:cNvSpPr txBox="1">
            <a:spLocks noChangeArrowheads="1"/>
          </p:cNvSpPr>
          <p:nvPr/>
        </p:nvSpPr>
        <p:spPr bwMode="auto">
          <a:xfrm>
            <a:off x="3276600" y="2971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C3</a:t>
            </a:r>
          </a:p>
        </p:txBody>
      </p:sp>
      <p:grpSp>
        <p:nvGrpSpPr>
          <p:cNvPr id="1625102" name="Group 14"/>
          <p:cNvGrpSpPr>
            <a:grpSpLocks/>
          </p:cNvGrpSpPr>
          <p:nvPr/>
        </p:nvGrpSpPr>
        <p:grpSpPr bwMode="auto">
          <a:xfrm>
            <a:off x="9410700" y="0"/>
            <a:ext cx="2971800" cy="2259611"/>
            <a:chOff x="3456" y="1094"/>
            <a:chExt cx="1920" cy="1548"/>
          </a:xfrm>
        </p:grpSpPr>
        <p:sp>
          <p:nvSpPr>
            <p:cNvPr id="1625103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1625104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1625105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06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07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08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09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1625110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1625111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1625112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1625113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1625114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1625115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1625116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1625117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18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19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0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1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2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3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4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125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5126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5127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5128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25129" name="Oval 41"/>
          <p:cNvSpPr>
            <a:spLocks noChangeArrowheads="1"/>
          </p:cNvSpPr>
          <p:nvPr/>
        </p:nvSpPr>
        <p:spPr bwMode="auto">
          <a:xfrm>
            <a:off x="2514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5130" name="Text Box 42"/>
          <p:cNvSpPr txBox="1">
            <a:spLocks noChangeArrowheads="1"/>
          </p:cNvSpPr>
          <p:nvPr/>
        </p:nvSpPr>
        <p:spPr bwMode="auto">
          <a:xfrm>
            <a:off x="9904411" y="2650251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Proximity Matrix</a:t>
            </a:r>
          </a:p>
        </p:txBody>
      </p:sp>
      <p:graphicFrame>
        <p:nvGraphicFramePr>
          <p:cNvPr id="1625131" name="Object 4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72200" y="4495801"/>
          <a:ext cx="408305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Visio" r:id="rId3" imgW="7591349" imgH="3431733" progId="Visio.Drawing.6">
                  <p:embed/>
                </p:oleObj>
              </mc:Choice>
              <mc:Fallback>
                <p:oleObj name="Visio" r:id="rId3" imgW="7591349" imgH="3431733" progId="Visio.Drawing.6">
                  <p:embed/>
                  <p:pic>
                    <p:nvPicPr>
                      <p:cNvPr id="162513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495801"/>
                        <a:ext cx="408305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05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After Merging</a:t>
            </a:r>
          </a:p>
        </p:txBody>
      </p:sp>
      <p:sp>
        <p:nvSpPr>
          <p:cNvPr id="162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6948489" cy="3777622"/>
          </a:xfrm>
        </p:spPr>
        <p:txBody>
          <a:bodyPr/>
          <a:lstStyle/>
          <a:p>
            <a:r>
              <a:rPr lang="en-US" altLang="en-US" sz="2200" dirty="0"/>
              <a:t>The question is “How do we update the proximity matrix?” </a:t>
            </a:r>
          </a:p>
          <a:p>
            <a:pPr lvl="1"/>
            <a:endParaRPr lang="en-US" altLang="en-US" sz="2000" dirty="0"/>
          </a:p>
        </p:txBody>
      </p:sp>
      <p:sp>
        <p:nvSpPr>
          <p:cNvPr id="1626116" name="Freeform 4"/>
          <p:cNvSpPr>
            <a:spLocks/>
          </p:cNvSpPr>
          <p:nvPr/>
        </p:nvSpPr>
        <p:spPr bwMode="auto">
          <a:xfrm>
            <a:off x="2133600" y="3886201"/>
            <a:ext cx="5461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17" name="Freeform 5"/>
          <p:cNvSpPr>
            <a:spLocks/>
          </p:cNvSpPr>
          <p:nvPr/>
        </p:nvSpPr>
        <p:spPr bwMode="auto">
          <a:xfrm rot="-5400000">
            <a:off x="3124200" y="2667000"/>
            <a:ext cx="762000" cy="9144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18" name="Freeform 6"/>
          <p:cNvSpPr>
            <a:spLocks/>
          </p:cNvSpPr>
          <p:nvPr/>
        </p:nvSpPr>
        <p:spPr bwMode="auto">
          <a:xfrm rot="-10800000">
            <a:off x="4876800" y="3048000"/>
            <a:ext cx="685800" cy="762000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19" name="Freeform 7"/>
          <p:cNvSpPr>
            <a:spLocks/>
          </p:cNvSpPr>
          <p:nvPr/>
        </p:nvSpPr>
        <p:spPr bwMode="auto">
          <a:xfrm>
            <a:off x="2819400" y="4953001"/>
            <a:ext cx="2362200" cy="773113"/>
          </a:xfrm>
          <a:custGeom>
            <a:avLst/>
            <a:gdLst>
              <a:gd name="T0" fmla="*/ 433 w 598"/>
              <a:gd name="T1" fmla="*/ 69 h 652"/>
              <a:gd name="T2" fmla="*/ 248 w 598"/>
              <a:gd name="T3" fmla="*/ 0 h 652"/>
              <a:gd name="T4" fmla="*/ 152 w 598"/>
              <a:gd name="T5" fmla="*/ 34 h 652"/>
              <a:gd name="T6" fmla="*/ 125 w 598"/>
              <a:gd name="T7" fmla="*/ 96 h 652"/>
              <a:gd name="T8" fmla="*/ 70 w 598"/>
              <a:gd name="T9" fmla="*/ 172 h 652"/>
              <a:gd name="T10" fmla="*/ 49 w 598"/>
              <a:gd name="T11" fmla="*/ 178 h 652"/>
              <a:gd name="T12" fmla="*/ 29 w 598"/>
              <a:gd name="T13" fmla="*/ 220 h 652"/>
              <a:gd name="T14" fmla="*/ 15 w 598"/>
              <a:gd name="T15" fmla="*/ 261 h 652"/>
              <a:gd name="T16" fmla="*/ 29 w 598"/>
              <a:gd name="T17" fmla="*/ 384 h 652"/>
              <a:gd name="T18" fmla="*/ 97 w 598"/>
              <a:gd name="T19" fmla="*/ 412 h 652"/>
              <a:gd name="T20" fmla="*/ 77 w 598"/>
              <a:gd name="T21" fmla="*/ 487 h 652"/>
              <a:gd name="T22" fmla="*/ 104 w 598"/>
              <a:gd name="T23" fmla="*/ 617 h 652"/>
              <a:gd name="T24" fmla="*/ 166 w 598"/>
              <a:gd name="T25" fmla="*/ 645 h 652"/>
              <a:gd name="T26" fmla="*/ 186 w 598"/>
              <a:gd name="T27" fmla="*/ 652 h 652"/>
              <a:gd name="T28" fmla="*/ 241 w 598"/>
              <a:gd name="T29" fmla="*/ 604 h 652"/>
              <a:gd name="T30" fmla="*/ 351 w 598"/>
              <a:gd name="T31" fmla="*/ 652 h 652"/>
              <a:gd name="T32" fmla="*/ 447 w 598"/>
              <a:gd name="T33" fmla="*/ 590 h 652"/>
              <a:gd name="T34" fmla="*/ 522 w 598"/>
              <a:gd name="T35" fmla="*/ 542 h 652"/>
              <a:gd name="T36" fmla="*/ 570 w 598"/>
              <a:gd name="T37" fmla="*/ 446 h 652"/>
              <a:gd name="T38" fmla="*/ 536 w 598"/>
              <a:gd name="T39" fmla="*/ 391 h 652"/>
              <a:gd name="T40" fmla="*/ 563 w 598"/>
              <a:gd name="T41" fmla="*/ 350 h 652"/>
              <a:gd name="T42" fmla="*/ 598 w 598"/>
              <a:gd name="T43" fmla="*/ 288 h 652"/>
              <a:gd name="T44" fmla="*/ 584 w 598"/>
              <a:gd name="T45" fmla="*/ 192 h 652"/>
              <a:gd name="T46" fmla="*/ 447 w 598"/>
              <a:gd name="T47" fmla="*/ 96 h 652"/>
              <a:gd name="T48" fmla="*/ 433 w 598"/>
              <a:gd name="T49" fmla="*/ 69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20" name="Text Box 8"/>
          <p:cNvSpPr txBox="1">
            <a:spLocks noChangeArrowheads="1"/>
          </p:cNvSpPr>
          <p:nvPr/>
        </p:nvSpPr>
        <p:spPr bwMode="auto">
          <a:xfrm>
            <a:off x="2209800" y="41910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1626121" name="Text Box 9"/>
          <p:cNvSpPr txBox="1">
            <a:spLocks noChangeArrowheads="1"/>
          </p:cNvSpPr>
          <p:nvPr/>
        </p:nvSpPr>
        <p:spPr bwMode="auto">
          <a:xfrm>
            <a:off x="4953000" y="3352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1626122" name="Text Box 10"/>
          <p:cNvSpPr txBox="1">
            <a:spLocks noChangeArrowheads="1"/>
          </p:cNvSpPr>
          <p:nvPr/>
        </p:nvSpPr>
        <p:spPr bwMode="auto">
          <a:xfrm>
            <a:off x="3429000" y="5181601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C2 U C5</a:t>
            </a:r>
          </a:p>
        </p:txBody>
      </p:sp>
      <p:sp>
        <p:nvSpPr>
          <p:cNvPr id="1626123" name="Text Box 11"/>
          <p:cNvSpPr txBox="1">
            <a:spLocks noChangeArrowheads="1"/>
          </p:cNvSpPr>
          <p:nvPr/>
        </p:nvSpPr>
        <p:spPr bwMode="auto">
          <a:xfrm>
            <a:off x="3276600" y="2971801"/>
            <a:ext cx="45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1626124" name="Text Box 12"/>
          <p:cNvSpPr txBox="1">
            <a:spLocks noChangeArrowheads="1"/>
          </p:cNvSpPr>
          <p:nvPr/>
        </p:nvSpPr>
        <p:spPr bwMode="auto">
          <a:xfrm>
            <a:off x="10223500" y="1063624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        ?        ?        ?    	   </a:t>
            </a:r>
          </a:p>
        </p:txBody>
      </p:sp>
      <p:sp>
        <p:nvSpPr>
          <p:cNvPr id="1626125" name="Text Box 13"/>
          <p:cNvSpPr txBox="1">
            <a:spLocks noChangeArrowheads="1"/>
          </p:cNvSpPr>
          <p:nvPr/>
        </p:nvSpPr>
        <p:spPr bwMode="auto">
          <a:xfrm>
            <a:off x="10702925" y="6826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1626126" name="Text Box 14"/>
          <p:cNvSpPr txBox="1">
            <a:spLocks noChangeArrowheads="1"/>
          </p:cNvSpPr>
          <p:nvPr/>
        </p:nvSpPr>
        <p:spPr bwMode="auto">
          <a:xfrm>
            <a:off x="10702925" y="15208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1626127" name="Text Box 15"/>
          <p:cNvSpPr txBox="1">
            <a:spLocks noChangeArrowheads="1"/>
          </p:cNvSpPr>
          <p:nvPr/>
        </p:nvSpPr>
        <p:spPr bwMode="auto">
          <a:xfrm>
            <a:off x="10702925" y="19018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1626128" name="Text Box 16"/>
          <p:cNvSpPr txBox="1">
            <a:spLocks noChangeArrowheads="1"/>
          </p:cNvSpPr>
          <p:nvPr/>
        </p:nvSpPr>
        <p:spPr bwMode="auto">
          <a:xfrm>
            <a:off x="10680700" y="-123827"/>
            <a:ext cx="533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C2 U C5</a:t>
            </a:r>
          </a:p>
        </p:txBody>
      </p:sp>
      <p:sp>
        <p:nvSpPr>
          <p:cNvPr id="1626129" name="Text Box 17"/>
          <p:cNvSpPr txBox="1">
            <a:spLocks noChangeArrowheads="1"/>
          </p:cNvSpPr>
          <p:nvPr/>
        </p:nvSpPr>
        <p:spPr bwMode="auto">
          <a:xfrm>
            <a:off x="10147300" y="3016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1626130" name="Line 18"/>
          <p:cNvSpPr>
            <a:spLocks noChangeShapeType="1"/>
          </p:cNvSpPr>
          <p:nvPr/>
        </p:nvSpPr>
        <p:spPr bwMode="auto">
          <a:xfrm>
            <a:off x="10071100" y="30162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31" name="Line 19"/>
          <p:cNvSpPr>
            <a:spLocks noChangeShapeType="1"/>
          </p:cNvSpPr>
          <p:nvPr/>
        </p:nvSpPr>
        <p:spPr bwMode="auto">
          <a:xfrm>
            <a:off x="9766300" y="60642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32" name="Text Box 20"/>
          <p:cNvSpPr txBox="1">
            <a:spLocks noChangeArrowheads="1"/>
          </p:cNvSpPr>
          <p:nvPr/>
        </p:nvSpPr>
        <p:spPr bwMode="auto">
          <a:xfrm>
            <a:off x="9690100" y="6826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1626133" name="Text Box 21"/>
          <p:cNvSpPr txBox="1">
            <a:spLocks noChangeArrowheads="1"/>
          </p:cNvSpPr>
          <p:nvPr/>
        </p:nvSpPr>
        <p:spPr bwMode="auto">
          <a:xfrm>
            <a:off x="9690100" y="15208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9690100" y="19780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9232900" y="1139824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C2 U C5</a:t>
            </a:r>
          </a:p>
        </p:txBody>
      </p:sp>
      <p:sp>
        <p:nvSpPr>
          <p:cNvPr id="1626136" name="Text Box 24"/>
          <p:cNvSpPr txBox="1">
            <a:spLocks noChangeArrowheads="1"/>
          </p:cNvSpPr>
          <p:nvPr/>
        </p:nvSpPr>
        <p:spPr bwMode="auto">
          <a:xfrm>
            <a:off x="11137900" y="3016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1626137" name="Text Box 25"/>
          <p:cNvSpPr txBox="1">
            <a:spLocks noChangeArrowheads="1"/>
          </p:cNvSpPr>
          <p:nvPr/>
        </p:nvSpPr>
        <p:spPr bwMode="auto">
          <a:xfrm>
            <a:off x="11671300" y="301623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1626138" name="Line 26"/>
          <p:cNvSpPr>
            <a:spLocks noChangeShapeType="1"/>
          </p:cNvSpPr>
          <p:nvPr/>
        </p:nvSpPr>
        <p:spPr bwMode="auto">
          <a:xfrm>
            <a:off x="9766300" y="98742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39" name="Line 27"/>
          <p:cNvSpPr>
            <a:spLocks noChangeShapeType="1"/>
          </p:cNvSpPr>
          <p:nvPr/>
        </p:nvSpPr>
        <p:spPr bwMode="auto">
          <a:xfrm>
            <a:off x="9766300" y="182562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0" name="Line 28"/>
          <p:cNvSpPr>
            <a:spLocks noChangeShapeType="1"/>
          </p:cNvSpPr>
          <p:nvPr/>
        </p:nvSpPr>
        <p:spPr bwMode="auto">
          <a:xfrm>
            <a:off x="9766300" y="144462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1" name="Line 29"/>
          <p:cNvSpPr>
            <a:spLocks noChangeShapeType="1"/>
          </p:cNvSpPr>
          <p:nvPr/>
        </p:nvSpPr>
        <p:spPr bwMode="auto">
          <a:xfrm>
            <a:off x="9766300" y="2206623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2" name="Line 30"/>
          <p:cNvSpPr>
            <a:spLocks noChangeShapeType="1"/>
          </p:cNvSpPr>
          <p:nvPr/>
        </p:nvSpPr>
        <p:spPr bwMode="auto">
          <a:xfrm>
            <a:off x="10604500" y="30162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3" name="Line 31"/>
          <p:cNvSpPr>
            <a:spLocks noChangeShapeType="1"/>
          </p:cNvSpPr>
          <p:nvPr/>
        </p:nvSpPr>
        <p:spPr bwMode="auto">
          <a:xfrm>
            <a:off x="11061700" y="30162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4" name="Line 32"/>
          <p:cNvSpPr>
            <a:spLocks noChangeShapeType="1"/>
          </p:cNvSpPr>
          <p:nvPr/>
        </p:nvSpPr>
        <p:spPr bwMode="auto">
          <a:xfrm>
            <a:off x="11595100" y="30162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5" name="Line 33"/>
          <p:cNvSpPr>
            <a:spLocks noChangeShapeType="1"/>
          </p:cNvSpPr>
          <p:nvPr/>
        </p:nvSpPr>
        <p:spPr bwMode="auto">
          <a:xfrm>
            <a:off x="12128500" y="30162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6146" name="Text Box 34"/>
          <p:cNvSpPr txBox="1">
            <a:spLocks noChangeArrowheads="1"/>
          </p:cNvSpPr>
          <p:nvPr/>
        </p:nvSpPr>
        <p:spPr bwMode="auto">
          <a:xfrm>
            <a:off x="9842500" y="2282824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1626147" name="Object 3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72200" y="4435476"/>
          <a:ext cx="40830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Visio" r:id="rId3" imgW="7591349" imgH="3654718" progId="Visio.Drawing.6">
                  <p:embed/>
                </p:oleObj>
              </mc:Choice>
              <mc:Fallback>
                <p:oleObj name="Visio" r:id="rId3" imgW="7591349" imgH="3654718" progId="Visio.Drawing.6">
                  <p:embed/>
                  <p:pic>
                    <p:nvPicPr>
                      <p:cNvPr id="162614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435476"/>
                        <a:ext cx="408305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6948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440</TotalTime>
  <Words>1060</Words>
  <Application>Microsoft Office PowerPoint</Application>
  <PresentationFormat>Widescreen</PresentationFormat>
  <Paragraphs>399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Century Gothic</vt:lpstr>
      <vt:lpstr>Monotype Sorts</vt:lpstr>
      <vt:lpstr>Symbol</vt:lpstr>
      <vt:lpstr>Times New Roman</vt:lpstr>
      <vt:lpstr>Wingdings</vt:lpstr>
      <vt:lpstr>Wingdings 3</vt:lpstr>
      <vt:lpstr>Wisp</vt:lpstr>
      <vt:lpstr>VISIO</vt:lpstr>
      <vt:lpstr>Visio</vt:lpstr>
      <vt:lpstr>Worksheet</vt:lpstr>
      <vt:lpstr>Equation</vt:lpstr>
      <vt:lpstr>CMPS 4450   Data Mining and Visualization   </vt:lpstr>
      <vt:lpstr>Hierarchical Clustering </vt:lpstr>
      <vt:lpstr>Strengths of Hierarchical Clustering</vt:lpstr>
      <vt:lpstr>Hierarchical Clustering</vt:lpstr>
      <vt:lpstr>Agglomerative Clustering Algorithm</vt:lpstr>
      <vt:lpstr>Starting Situation </vt:lpstr>
      <vt:lpstr>Intermediate Situation</vt:lpstr>
      <vt:lpstr>Intermediate Situation</vt:lpstr>
      <vt:lpstr>After Merging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Cluster Similarity: MIN or Single Link </vt:lpstr>
      <vt:lpstr>Hierarchical Clustering: MIN</vt:lpstr>
      <vt:lpstr>Strength of MIN</vt:lpstr>
      <vt:lpstr>Limitations of MIN</vt:lpstr>
      <vt:lpstr>Cluster Similarity: MAX or Complete Linkage</vt:lpstr>
      <vt:lpstr>Hierarchical Clustering: MAX</vt:lpstr>
      <vt:lpstr>Strength of MAX</vt:lpstr>
      <vt:lpstr>Limitations of MAX</vt:lpstr>
      <vt:lpstr>Cluster Similarity: Group Average</vt:lpstr>
      <vt:lpstr>Hierarchical Clustering: Group Average</vt:lpstr>
      <vt:lpstr>Hierarchical Clustering: Group Average</vt:lpstr>
      <vt:lpstr>Cluster Similarity: Ward’s Method</vt:lpstr>
      <vt:lpstr>Hierarchical Clustering: Comparison</vt:lpstr>
      <vt:lpstr>Hierarchical Clustering:  Time and Space requirements</vt:lpstr>
      <vt:lpstr>Hierarchical Clustering:  Problems and Limitations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90</cp:revision>
  <dcterms:created xsi:type="dcterms:W3CDTF">2016-08-31T19:16:09Z</dcterms:created>
  <dcterms:modified xsi:type="dcterms:W3CDTF">2018-02-21T22:15:42Z</dcterms:modified>
</cp:coreProperties>
</file>