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1" r:id="rId4"/>
    <p:sldId id="296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54ACC6-8764-479C-83E8-234726CE539B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Fundamental assumption of learning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9336" y="2133601"/>
            <a:ext cx="8229600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Assumption: </a:t>
            </a: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The distribution of training examples is </a:t>
            </a:r>
            <a:r>
              <a:rPr lang="en-US" altLang="ja-JP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identical</a:t>
            </a: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 to the distribution of test examples (including future unseen examples).</a:t>
            </a:r>
            <a:r>
              <a:rPr lang="en-US" altLang="ja-JP" dirty="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ＭＳ Ｐゴシック" panose="020B0600070205080204" pitchFamily="34" charset="-128"/>
              </a:rPr>
              <a:t>In practice, this assumption is often violated to certain degree.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ＭＳ Ｐゴシック" panose="020B0600070205080204" pitchFamily="34" charset="-128"/>
              </a:rPr>
              <a:t>Strong violations will clearly result in poor classification accuracy.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To achieve good accuracy on the test data, training examples must be sufficiently representative of the test data</a:t>
            </a:r>
            <a:r>
              <a:rPr lang="en-US" altLang="ja-JP" dirty="0">
                <a:ea typeface="ＭＳ Ｐゴシック" panose="020B0600070205080204" pitchFamily="34" charset="-128"/>
              </a:rPr>
              <a:t>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334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97C4F3-8A82-4923-B4F3-0E4BE8758EE1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Decision tree learning algorithm</a:t>
            </a:r>
          </a:p>
        </p:txBody>
      </p:sp>
      <p:pic>
        <p:nvPicPr>
          <p:cNvPr id="2765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1" y="1255714"/>
            <a:ext cx="6732587" cy="5437187"/>
          </a:xfrm>
          <a:noFill/>
        </p:spPr>
      </p:pic>
    </p:spTree>
    <p:extLst>
      <p:ext uri="{BB962C8B-B14F-4D97-AF65-F5344CB8AC3E}">
        <p14:creationId xmlns:p14="http://schemas.microsoft.com/office/powerpoint/2010/main" val="80677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FDAC53-4A6C-481C-BDB9-E689488179E4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Decision tree induction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C6D128-1590-414D-B7E0-34402BE5C02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8002588" cy="5003800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Decision tree learning is one of the most widely used techniques for classification. </a:t>
            </a:r>
          </a:p>
          <a:p>
            <a:pPr lvl="1" eaLnBrk="1" hangingPunct="1"/>
            <a:r>
              <a:rPr lang="en-US" altLang="ja-JP" dirty="0">
                <a:ea typeface="ＭＳ Ｐゴシック" panose="020B0600070205080204" pitchFamily="34" charset="-128"/>
              </a:rPr>
              <a:t>Its classification accuracy is competitive with other methods, and </a:t>
            </a:r>
          </a:p>
          <a:p>
            <a:pPr lvl="1" eaLnBrk="1" hangingPunct="1"/>
            <a:r>
              <a:rPr lang="en-US" altLang="ja-JP" dirty="0">
                <a:ea typeface="ＭＳ Ｐゴシック" panose="020B0600070205080204" pitchFamily="34" charset="-128"/>
              </a:rPr>
              <a:t>it is very efficient. </a:t>
            </a:r>
          </a:p>
          <a:p>
            <a:pPr eaLnBrk="1" hangingPunct="1"/>
            <a:r>
              <a:rPr lang="en-US" altLang="en-US" dirty="0"/>
              <a:t>The classification model is a tree, called </a:t>
            </a:r>
            <a:r>
              <a:rPr lang="en-US" altLang="en-US" dirty="0">
                <a:solidFill>
                  <a:srgbClr val="FF0000"/>
                </a:solidFill>
              </a:rPr>
              <a:t>decision tree</a:t>
            </a:r>
            <a:r>
              <a:rPr lang="en-US" alt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185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99DFA2-B76E-4031-8362-6C994697227A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225425"/>
            <a:ext cx="8212137" cy="871538"/>
          </a:xfrm>
        </p:spPr>
        <p:txBody>
          <a:bodyPr/>
          <a:lstStyle/>
          <a:p>
            <a:pPr eaLnBrk="1" hangingPunct="1"/>
            <a:r>
              <a:rPr lang="en-US" altLang="en-US"/>
              <a:t>The loan data (reproduced)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328026" y="944563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800"/>
              <a:t>Approved or not</a:t>
            </a:r>
          </a:p>
        </p:txBody>
      </p:sp>
      <p:pic>
        <p:nvPicPr>
          <p:cNvPr id="2151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1338" y="1338263"/>
            <a:ext cx="8229600" cy="4754562"/>
          </a:xfrm>
        </p:spPr>
      </p:pic>
    </p:spTree>
    <p:extLst>
      <p:ext uri="{BB962C8B-B14F-4D97-AF65-F5344CB8AC3E}">
        <p14:creationId xmlns:p14="http://schemas.microsoft.com/office/powerpoint/2010/main" val="393526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63D750-6106-440D-9034-2832EC2C88C4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decision tree from the loan data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955800" y="1523430"/>
            <a:ext cx="80279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3333CC"/>
                </a:solidFill>
              </a:rPr>
              <a:t>Decision nodes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3333CC"/>
                </a:solidFill>
              </a:rPr>
              <a:t> leaf nodes (classes)</a:t>
            </a:r>
          </a:p>
        </p:txBody>
      </p:sp>
      <p:pic>
        <p:nvPicPr>
          <p:cNvPr id="22534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5800" y="2097089"/>
            <a:ext cx="8229600" cy="3709987"/>
          </a:xfrm>
        </p:spPr>
      </p:pic>
    </p:spTree>
    <p:extLst>
      <p:ext uri="{BB962C8B-B14F-4D97-AF65-F5344CB8AC3E}">
        <p14:creationId xmlns:p14="http://schemas.microsoft.com/office/powerpoint/2010/main" val="369679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515572-D370-4985-8E32-131658CD5044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pic>
        <p:nvPicPr>
          <p:cNvPr id="2355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2903898"/>
            <a:ext cx="8229600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the decision tree</a:t>
            </a:r>
          </a:p>
        </p:txBody>
      </p:sp>
      <p:pic>
        <p:nvPicPr>
          <p:cNvPr id="2355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7239" y="1681344"/>
            <a:ext cx="8027987" cy="935037"/>
          </a:xfrm>
          <a:noFill/>
        </p:spPr>
      </p:pic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3432176" y="3249613"/>
            <a:ext cx="1476375" cy="576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3503614" y="4545013"/>
            <a:ext cx="612775" cy="755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9048750" y="2097089"/>
            <a:ext cx="11890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72301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45D947-973F-4561-825E-FC9EF35D1409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the decision tree unique?</a:t>
            </a:r>
          </a:p>
        </p:txBody>
      </p:sp>
      <p:pic>
        <p:nvPicPr>
          <p:cNvPr id="2458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1" y="3200401"/>
            <a:ext cx="4103687" cy="3495675"/>
          </a:xfrm>
        </p:spPr>
      </p:pic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11339" y="1568357"/>
            <a:ext cx="77041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No</a:t>
            </a:r>
            <a:r>
              <a:rPr lang="en-US" altLang="en-US" dirty="0"/>
              <a:t>. Here is a simpler tree.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We want</a:t>
            </a:r>
            <a:r>
              <a:rPr lang="en-US" altLang="en-US" dirty="0">
                <a:solidFill>
                  <a:srgbClr val="3333CC"/>
                </a:solidFill>
              </a:rPr>
              <a:t> smaller tree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3333CC"/>
                </a:solidFill>
              </a:rPr>
              <a:t> accurate tree</a:t>
            </a:r>
            <a:r>
              <a:rPr lang="en-US" altLang="en-US" dirty="0"/>
              <a:t>.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000" dirty="0"/>
              <a:t>  </a:t>
            </a:r>
            <a:r>
              <a:rPr lang="en-US" altLang="en-US" sz="2400" dirty="0"/>
              <a:t>Easy to understand and perform better.</a:t>
            </a:r>
            <a:r>
              <a:rPr lang="en-US" altLang="en-US" sz="2000" dirty="0"/>
              <a:t> 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811338" y="3321051"/>
            <a:ext cx="45720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Finding the best tree is NP-hard.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All current tree building algorithms are heuristic algorithms</a:t>
            </a:r>
          </a:p>
        </p:txBody>
      </p:sp>
    </p:spTree>
    <p:extLst>
      <p:ext uri="{BB962C8B-B14F-4D97-AF65-F5344CB8AC3E}">
        <p14:creationId xmlns:p14="http://schemas.microsoft.com/office/powerpoint/2010/main" val="292789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FD2DF0-AA69-4DF9-BF4D-7CF408EDBED1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From a decision tree to a set of rules</a:t>
            </a:r>
          </a:p>
        </p:txBody>
      </p:sp>
      <p:pic>
        <p:nvPicPr>
          <p:cNvPr id="2560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4519" y="5505452"/>
            <a:ext cx="8101012" cy="1152525"/>
          </a:xfr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2003681"/>
            <a:ext cx="4103687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955801" y="1752601"/>
            <a:ext cx="3959225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3333CC"/>
                </a:solidFill>
              </a:rPr>
              <a:t>A decision tree can be converted to a set of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Each path from the root to a leaf is a rule.</a:t>
            </a:r>
          </a:p>
        </p:txBody>
      </p:sp>
    </p:spTree>
    <p:extLst>
      <p:ext uri="{BB962C8B-B14F-4D97-AF65-F5344CB8AC3E}">
        <p14:creationId xmlns:p14="http://schemas.microsoft.com/office/powerpoint/2010/main" val="244410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D57700-16C6-405F-B1C2-1E553A63002A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811338" y="277814"/>
            <a:ext cx="8399462" cy="1139825"/>
          </a:xfrm>
        </p:spPr>
        <p:txBody>
          <a:bodyPr/>
          <a:lstStyle/>
          <a:p>
            <a:pPr eaLnBrk="1" hangingPunct="1"/>
            <a:r>
              <a:rPr lang="en-US" altLang="en-US"/>
              <a:t>Algorithm for decision tree learning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2120" y="1519282"/>
            <a:ext cx="8458200" cy="507682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en-US" sz="2400" dirty="0"/>
              <a:t>Basic algorithm (a greedy </a:t>
            </a:r>
            <a:r>
              <a:rPr lang="en-US" altLang="en-US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divide-and-conquer</a:t>
            </a:r>
            <a:r>
              <a:rPr lang="en-US" altLang="en-US" sz="2400" dirty="0"/>
              <a:t> algorithm)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Assume attributes are categorical now (continuous attributes can be handled too)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Tree is constructed in a </a:t>
            </a:r>
            <a:r>
              <a:rPr lang="en-US" altLang="en-US" sz="2100" dirty="0">
                <a:solidFill>
                  <a:srgbClr val="FF0000"/>
                </a:solidFill>
              </a:rPr>
              <a:t>top-down recursive manner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At start, all the training examples are at the root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Examples are partitioned recursively based on selected attributes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Attributes are selected on the basis of an impurity function (e.g., </a:t>
            </a:r>
            <a:r>
              <a:rPr lang="en-US" altLang="en-US" sz="2100" dirty="0">
                <a:solidFill>
                  <a:srgbClr val="3333CC"/>
                </a:solidFill>
              </a:rPr>
              <a:t>information gain</a:t>
            </a:r>
            <a:r>
              <a:rPr lang="en-US" altLang="en-US" sz="2100" dirty="0"/>
              <a:t>)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sz="2400" dirty="0"/>
              <a:t>Conditions for stopping partitioning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All examples for a given node belong to the same class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There are no remaining attributes for further partitioning – majority class is the leaf</a:t>
            </a:r>
          </a:p>
          <a:p>
            <a:pPr lvl="1">
              <a:lnSpc>
                <a:spcPct val="95000"/>
              </a:lnSpc>
            </a:pPr>
            <a:r>
              <a:rPr lang="en-US" altLang="en-US" sz="2100" dirty="0"/>
              <a:t>There are no examples left</a:t>
            </a:r>
          </a:p>
        </p:txBody>
      </p:sp>
    </p:spTree>
    <p:extLst>
      <p:ext uri="{BB962C8B-B14F-4D97-AF65-F5344CB8AC3E}">
        <p14:creationId xmlns:p14="http://schemas.microsoft.com/office/powerpoint/2010/main" val="2876495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1790</TotalTime>
  <Words>336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Times New Roman</vt:lpstr>
      <vt:lpstr>Wingdings</vt:lpstr>
      <vt:lpstr>Wingdings 3</vt:lpstr>
      <vt:lpstr>Wisp</vt:lpstr>
      <vt:lpstr>Fundamental assumption of learning</vt:lpstr>
      <vt:lpstr>Decision tree induction</vt:lpstr>
      <vt:lpstr>Introduction</vt:lpstr>
      <vt:lpstr>The loan data (reproduced)</vt:lpstr>
      <vt:lpstr>A decision tree from the loan data</vt:lpstr>
      <vt:lpstr>Use the decision tree</vt:lpstr>
      <vt:lpstr>Is the decision tree unique?</vt:lpstr>
      <vt:lpstr>From a decision tree to a set of rules</vt:lpstr>
      <vt:lpstr>Algorithm for decision tree learning</vt:lpstr>
      <vt:lpstr>Decision tree learning algorithm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62</cp:revision>
  <dcterms:created xsi:type="dcterms:W3CDTF">2016-08-31T19:16:09Z</dcterms:created>
  <dcterms:modified xsi:type="dcterms:W3CDTF">2020-03-03T20:41:35Z</dcterms:modified>
</cp:coreProperties>
</file>