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808" r:id="rId3"/>
    <p:sldId id="286" r:id="rId4"/>
    <p:sldId id="287" r:id="rId5"/>
    <p:sldId id="260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E65F-3C9D-4AC9-89F5-390E3D97661A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F614-E641-4A77-8CEE-07AA86329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FB846770-FA64-BA2D-1EB4-A82B1DE146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7705D4D-3B2E-4B6D-935D-87F9791926E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7CF6321-7AD7-2DE7-3742-DD4A5B5CAF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899CE5D-A7F8-8059-BD96-CF03C0223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4ABF-0C12-4BF0-A018-2F45AB32A4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B5E9-861A-48F2-98B9-CF86C76136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3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“Data is the new oil." Coined in 2006 by Clive </a:t>
            </a:r>
            <a:r>
              <a:rPr lang="en-US" dirty="0" err="1"/>
              <a:t>Huby</a:t>
            </a:r>
            <a:r>
              <a:rPr lang="en-US" dirty="0"/>
              <a:t>, a British data commercialization entrepreneur, this now famous phrase was embraced by the World Economic Forum in a 2011 report,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human generated information up to 2003 is 5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exabytes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Same amount of data was generate every 2 days in 2011 and would be every 10 min NOW.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is just like crude oil. It’s valuable, but if unrefined it cannot really be used. It has to be changed into gas, plastic, chemicals, </a:t>
            </a:r>
            <a:r>
              <a:rPr lang="en-US" dirty="0" err="1"/>
              <a:t>etc</a:t>
            </a:r>
            <a:r>
              <a:rPr lang="en-US" dirty="0"/>
              <a:t> to create a valuable entity that drives profitable activity; so must data be broken down, analyzed for it to have value.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6237-27DE-4841-AAE6-1C76385479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Drew Conway’s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3057-5528-3549-89E2-97C5373A79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from paper “I’d rather the data go away</a:t>
            </a:r>
            <a:r>
              <a:rPr lang="en-US" baseline="0" dirty="0"/>
              <a:t> than be wrong and not know”</a:t>
            </a:r>
          </a:p>
          <a:p>
            <a:r>
              <a:rPr lang="en-US" baseline="0" dirty="0"/>
              <a:t>Assumptions not communicated: transformations not documented.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1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205" y="411480"/>
            <a:ext cx="10809795" cy="3831336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Data Science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Dr. Chengwei Lei</a:t>
            </a:r>
          </a:p>
          <a:p>
            <a:pPr algn="ctr"/>
            <a:r>
              <a:rPr lang="en-US" dirty="0"/>
              <a:t>CEECS</a:t>
            </a:r>
          </a:p>
          <a:p>
            <a:pPr algn="ctr"/>
            <a:r>
              <a:rPr lang="en-US" dirty="0"/>
              <a:t>California State University, Bakersfield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9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“Data Science” an Emerging Field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4E3769-6E8E-0B43-B2B3-0339C1EF96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1" y="1133680"/>
            <a:ext cx="4144305" cy="4821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6035281"/>
            <a:ext cx="48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O’Reilly Radar report, 2011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20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Data Science – A Definition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Data Science </a:t>
            </a:r>
            <a:r>
              <a:rPr lang="en-US" dirty="0"/>
              <a:t>is the science which uses </a:t>
            </a:r>
            <a:r>
              <a:rPr lang="en-US" dirty="0">
                <a:solidFill>
                  <a:schemeClr val="tx2"/>
                </a:solidFill>
              </a:rPr>
              <a:t>computer science, statistics and machine learning, visualization and human-computer interactions</a:t>
            </a:r>
            <a:r>
              <a:rPr lang="en-US" dirty="0"/>
              <a:t>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collect, clean, integrate, analyze, visualize, interact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to </a:t>
            </a:r>
            <a:r>
              <a:rPr lang="en-US" dirty="0">
                <a:solidFill>
                  <a:srgbClr val="FF3300"/>
                </a:solidFill>
              </a:rPr>
              <a:t>create data products</a:t>
            </a:r>
            <a:r>
              <a:rPr lang="en-US" dirty="0"/>
              <a:t>.</a:t>
            </a:r>
          </a:p>
        </p:txBody>
      </p:sp>
      <p:sp>
        <p:nvSpPr>
          <p:cNvPr id="5122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320318-E5AA-4798-8587-82BF78C9A38D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Data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Turn </a:t>
            </a:r>
            <a:r>
              <a:rPr lang="en-US" dirty="0">
                <a:solidFill>
                  <a:srgbClr val="FF3300"/>
                </a:solidFill>
              </a:rPr>
              <a:t>data </a:t>
            </a:r>
            <a:r>
              <a:rPr lang="en-US" dirty="0"/>
              <a:t>into </a:t>
            </a:r>
            <a:r>
              <a:rPr lang="en-US" dirty="0">
                <a:solidFill>
                  <a:srgbClr val="FF3300"/>
                </a:solidFill>
              </a:rPr>
              <a:t>data products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02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=&gt; exploratory analysis =&gt; knowledge models =&gt; product / decision marking</a:t>
            </a:r>
          </a:p>
          <a:p>
            <a:r>
              <a:rPr lang="en-US" dirty="0"/>
              <a:t>Data =&gt; predictive models =&gt; evaluate / interpret =&gt; product /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64914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20509"/>
            <a:ext cx="8229600" cy="990600"/>
          </a:xfrm>
        </p:spPr>
        <p:txBody>
          <a:bodyPr/>
          <a:lstStyle/>
          <a:p>
            <a:r>
              <a:rPr lang="en-US" dirty="0"/>
              <a:t>Data Scientist’s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5500" y="3539699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Digging Around</a:t>
            </a:r>
            <a:br>
              <a:rPr lang="en-US" sz="2400" dirty="0"/>
            </a:br>
            <a:r>
              <a:rPr lang="en-US" sz="2400" dirty="0"/>
              <a:t>in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1151" y="31242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Hypothesize Model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r="86580" b="66866"/>
          <a:stretch/>
        </p:blipFill>
        <p:spPr bwMode="auto">
          <a:xfrm>
            <a:off x="8153400" y="2066146"/>
            <a:ext cx="1143000" cy="101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64" y="2007977"/>
            <a:ext cx="1197977" cy="10671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3800" y="31242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Large Scale Exploitation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276698" y="2490083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010400" y="2520954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4"/>
          <a:stretch/>
        </p:blipFill>
        <p:spPr>
          <a:xfrm>
            <a:off x="2438400" y="1447800"/>
            <a:ext cx="1676400" cy="20918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187477" y="4184985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  <a:scene3d>
            <a:camera prst="orthographicFront">
              <a:rot lat="0" lon="0" rev="14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02" y="4810124"/>
            <a:ext cx="1449839" cy="136207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895698" y="4195402"/>
            <a:ext cx="762000" cy="499649"/>
          </a:xfrm>
          <a:prstGeom prst="rightArrow">
            <a:avLst/>
          </a:prstGeom>
          <a:ln w="3175"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8477" y="4962526"/>
            <a:ext cx="169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Evaluate</a:t>
            </a:r>
            <a:br>
              <a:rPr lang="en-US" sz="2400" dirty="0"/>
            </a:br>
            <a:r>
              <a:rPr lang="en-US" sz="2400" dirty="0"/>
              <a:t>Interpret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6598" y="1662752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Clean,</a:t>
            </a:r>
          </a:p>
          <a:p>
            <a:pPr algn="ctr"/>
            <a:r>
              <a:rPr lang="en-US" sz="2400" dirty="0"/>
              <a:t>prep</a:t>
            </a:r>
          </a:p>
        </p:txBody>
      </p:sp>
    </p:spTree>
    <p:extLst>
      <p:ext uri="{BB962C8B-B14F-4D97-AF65-F5344CB8AC3E}">
        <p14:creationId xmlns:p14="http://schemas.microsoft.com/office/powerpoint/2010/main" val="177303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science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Marketing: predict the characteristics of high life time value (LTV) customers, which can be used to support customer segmentation, identify upsell opportunities, and support other marking initiatives</a:t>
            </a:r>
          </a:p>
          <a:p>
            <a:r>
              <a:rPr lang="en-US" dirty="0"/>
              <a:t>Logistics: forecast how many of which things you need and where will we need them, which enables learn inventory and prevents out of stock situations</a:t>
            </a:r>
          </a:p>
          <a:p>
            <a:r>
              <a:rPr lang="en-US" dirty="0"/>
              <a:t>Healthcare: analyze survival statistics for different patient attributes (age, blood type, gender, etc.) and treatments; predict risk of re-admittance based on patient attributes, medical history,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3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Transaction Databases </a:t>
            </a:r>
            <a:r>
              <a:rPr lang="en-US" dirty="0">
                <a:sym typeface="Wingdings" panose="05000000000000000000" pitchFamily="2" charset="2"/>
              </a:rPr>
              <a:t> Recommender systems (</a:t>
            </a:r>
            <a:r>
              <a:rPr lang="en-US" dirty="0" err="1">
                <a:sym typeface="Wingdings" panose="05000000000000000000" pitchFamily="2" charset="2"/>
              </a:rPr>
              <a:t>NetFlix</a:t>
            </a:r>
            <a:r>
              <a:rPr lang="en-US" dirty="0">
                <a:sym typeface="Wingdings" panose="05000000000000000000" pitchFamily="2" charset="2"/>
              </a:rPr>
              <a:t>), Fraud Detection (Security and Privacy)</a:t>
            </a:r>
            <a:endParaRPr lang="en-US" dirty="0"/>
          </a:p>
          <a:p>
            <a:endParaRPr lang="en-US" dirty="0"/>
          </a:p>
          <a:p>
            <a:r>
              <a:rPr lang="en-US" dirty="0"/>
              <a:t>Wireless Sensor Data </a:t>
            </a:r>
            <a:r>
              <a:rPr lang="en-US" dirty="0">
                <a:sym typeface="Wingdings" panose="05000000000000000000" pitchFamily="2" charset="2"/>
              </a:rPr>
              <a:t> Smart Home, Real-time Monitoring, Internet of Things</a:t>
            </a:r>
            <a:endParaRPr lang="en-US" dirty="0"/>
          </a:p>
          <a:p>
            <a:endParaRPr lang="en-US" dirty="0"/>
          </a:p>
          <a:p>
            <a:r>
              <a:rPr lang="en-US" dirty="0"/>
              <a:t>Text Data, Social Media Data </a:t>
            </a:r>
            <a:r>
              <a:rPr lang="en-US" dirty="0">
                <a:sym typeface="Wingdings" panose="05000000000000000000" pitchFamily="2" charset="2"/>
              </a:rPr>
              <a:t> Product Review and Consumer Satisfaction (Facebook, Twitter, LinkedIn), E-discovery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Software Log Data </a:t>
            </a:r>
            <a:r>
              <a:rPr lang="en-US" dirty="0">
                <a:sym typeface="Wingdings" panose="05000000000000000000" pitchFamily="2" charset="2"/>
              </a:rPr>
              <a:t> Automatic Trouble Shooting (</a:t>
            </a:r>
            <a:r>
              <a:rPr lang="en-US" dirty="0" err="1">
                <a:sym typeface="Wingdings" panose="05000000000000000000" pitchFamily="2" charset="2"/>
              </a:rPr>
              <a:t>Splunk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Genotype and Phenotype Data </a:t>
            </a:r>
            <a:r>
              <a:rPr lang="en-US" dirty="0">
                <a:sym typeface="Wingdings" panose="05000000000000000000" pitchFamily="2" charset="2"/>
              </a:rPr>
              <a:t> Epic, 23andme, Patient-Centered Care, Personalized Medicine</a:t>
            </a:r>
            <a:endParaRPr lang="en-US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3300"/>
                </a:solidFill>
              </a:rPr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9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– One Definition</a:t>
            </a:r>
          </a:p>
        </p:txBody>
      </p:sp>
      <p:pic>
        <p:nvPicPr>
          <p:cNvPr id="1026" name="Picture 2" descr="http://static.squarespace.com/static/5150aec6e4b0e340ec52710a/t/51525c33e4b0b3e0d10f77ab/1364352052403/Data_Science_V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19" y="1499926"/>
            <a:ext cx="50292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7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What’s Hard about Data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9292"/>
            <a:ext cx="8229600" cy="5327708"/>
          </a:xfrm>
        </p:spPr>
        <p:txBody>
          <a:bodyPr>
            <a:normAutofit/>
          </a:bodyPr>
          <a:lstStyle/>
          <a:p>
            <a:r>
              <a:rPr lang="en-US" sz="2800" dirty="0"/>
              <a:t>Overcoming assumptions</a:t>
            </a:r>
          </a:p>
          <a:p>
            <a:r>
              <a:rPr lang="en-US" sz="2800" dirty="0"/>
              <a:t>Making ad-hoc explanations of data patterns</a:t>
            </a:r>
          </a:p>
          <a:p>
            <a:r>
              <a:rPr lang="en-US" sz="2800" dirty="0"/>
              <a:t>Overgeneralizing</a:t>
            </a:r>
          </a:p>
          <a:p>
            <a:r>
              <a:rPr lang="en-US" sz="2800" dirty="0"/>
              <a:t>Communication</a:t>
            </a:r>
          </a:p>
          <a:p>
            <a:r>
              <a:rPr lang="en-US" sz="2800" dirty="0"/>
              <a:t>Not checking enough (validate models, data pipeline integrity, etc.)</a:t>
            </a:r>
          </a:p>
          <a:p>
            <a:r>
              <a:rPr lang="en-US" sz="2800" dirty="0"/>
              <a:t>Using statistical tests correctly</a:t>
            </a:r>
          </a:p>
          <a:p>
            <a:r>
              <a:rPr lang="en-US" sz="2800" dirty="0"/>
              <a:t>Prototype </a:t>
            </a:r>
            <a:r>
              <a:rPr lang="en-US" sz="2800" dirty="0">
                <a:sym typeface="Wingdings" panose="05000000000000000000" pitchFamily="2" charset="2"/>
              </a:rPr>
              <a:t> Production transitions</a:t>
            </a:r>
          </a:p>
          <a:p>
            <a:r>
              <a:rPr lang="en-US" sz="2800" dirty="0">
                <a:sym typeface="Wingdings" panose="05000000000000000000" pitchFamily="2" charset="2"/>
              </a:rPr>
              <a:t>Data pipeline complexity</a:t>
            </a:r>
            <a:r>
              <a:rPr lang="en-US" sz="2800" dirty="0"/>
              <a:t> (who do you ask?)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628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B44501CF-493A-B64E-651F-DCBF0959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A7E8F71-8EE6-4E07-A1ED-4C1D8F452DBC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3D52231-8B95-03DD-2873-5102B4E55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610600" cy="762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2800" dirty="0"/>
              <a:t>Data Mining: Confluence of Multiple Disciplines</a:t>
            </a:r>
            <a:r>
              <a:rPr lang="en-US" altLang="en-US" sz="3200" dirty="0"/>
              <a:t> </a:t>
            </a:r>
          </a:p>
        </p:txBody>
      </p:sp>
      <p:sp>
        <p:nvSpPr>
          <p:cNvPr id="30724" name="Oval 19">
            <a:extLst>
              <a:ext uri="{FF2B5EF4-FFF2-40B4-BE49-F238E27FC236}">
                <a16:creationId xmlns:a16="http://schemas.microsoft.com/office/drawing/2014/main" id="{B49D3DD4-D86B-821B-AA4D-2323E7283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2286000" cy="1066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Data Mining</a:t>
            </a:r>
          </a:p>
        </p:txBody>
      </p:sp>
      <p:sp>
        <p:nvSpPr>
          <p:cNvPr id="30725" name="Line 13">
            <a:extLst>
              <a:ext uri="{FF2B5EF4-FFF2-40B4-BE49-F238E27FC236}">
                <a16:creationId xmlns:a16="http://schemas.microsoft.com/office/drawing/2014/main" id="{D4E8C81B-95E0-1F20-5777-71201B981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657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6" name="Line 14">
            <a:extLst>
              <a:ext uri="{FF2B5EF4-FFF2-40B4-BE49-F238E27FC236}">
                <a16:creationId xmlns:a16="http://schemas.microsoft.com/office/drawing/2014/main" id="{E2528D05-F49A-93EE-E955-D35622BBD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438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7" name="Line 15">
            <a:extLst>
              <a:ext uri="{FF2B5EF4-FFF2-40B4-BE49-F238E27FC236}">
                <a16:creationId xmlns:a16="http://schemas.microsoft.com/office/drawing/2014/main" id="{0F96B3F4-DE89-918E-0294-B38E9D72A1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3622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8" name="Line 16">
            <a:extLst>
              <a:ext uri="{FF2B5EF4-FFF2-40B4-BE49-F238E27FC236}">
                <a16:creationId xmlns:a16="http://schemas.microsoft.com/office/drawing/2014/main" id="{B0293BC7-EACD-FAA6-E281-C2FB050407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3657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9" name="Line 17">
            <a:extLst>
              <a:ext uri="{FF2B5EF4-FFF2-40B4-BE49-F238E27FC236}">
                <a16:creationId xmlns:a16="http://schemas.microsoft.com/office/drawing/2014/main" id="{F04B9C1B-CF3E-8B60-DB06-41CA5D6335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41910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0" name="Line 18">
            <a:extLst>
              <a:ext uri="{FF2B5EF4-FFF2-40B4-BE49-F238E27FC236}">
                <a16:creationId xmlns:a16="http://schemas.microsoft.com/office/drawing/2014/main" id="{49AF2F42-8F10-DD68-DF33-1AA172A6B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191000"/>
            <a:ext cx="16002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Oval 21">
            <a:extLst>
              <a:ext uri="{FF2B5EF4-FFF2-40B4-BE49-F238E27FC236}">
                <a16:creationId xmlns:a16="http://schemas.microsoft.com/office/drawing/2014/main" id="{2051E648-4D5C-2E2D-AB1F-453429B30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02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Machine</a:t>
            </a:r>
          </a:p>
          <a:p>
            <a:pPr algn="ctr" eaLnBrk="1" hangingPunct="1"/>
            <a:r>
              <a:rPr lang="en-US" altLang="en-US" sz="2400"/>
              <a:t>Learning</a:t>
            </a:r>
          </a:p>
        </p:txBody>
      </p:sp>
      <p:sp>
        <p:nvSpPr>
          <p:cNvPr id="30732" name="Oval 22">
            <a:extLst>
              <a:ext uri="{FF2B5EF4-FFF2-40B4-BE49-F238E27FC236}">
                <a16:creationId xmlns:a16="http://schemas.microsoft.com/office/drawing/2014/main" id="{64743865-5DD5-D992-B794-377E91303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6002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Statistics</a:t>
            </a:r>
          </a:p>
        </p:txBody>
      </p:sp>
      <p:sp>
        <p:nvSpPr>
          <p:cNvPr id="30733" name="Oval 23">
            <a:extLst>
              <a:ext uri="{FF2B5EF4-FFF2-40B4-BE49-F238E27FC236}">
                <a16:creationId xmlns:a16="http://schemas.microsoft.com/office/drawing/2014/main" id="{10308828-E4CE-632F-7A8F-88445181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Applications</a:t>
            </a:r>
          </a:p>
        </p:txBody>
      </p:sp>
      <p:sp>
        <p:nvSpPr>
          <p:cNvPr id="30734" name="Oval 24">
            <a:extLst>
              <a:ext uri="{FF2B5EF4-FFF2-40B4-BE49-F238E27FC236}">
                <a16:creationId xmlns:a16="http://schemas.microsoft.com/office/drawing/2014/main" id="{64663017-0634-CF74-BFA4-66BF6A649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Algorithm</a:t>
            </a:r>
          </a:p>
        </p:txBody>
      </p:sp>
      <p:sp>
        <p:nvSpPr>
          <p:cNvPr id="30735" name="Oval 25">
            <a:extLst>
              <a:ext uri="{FF2B5EF4-FFF2-40B4-BE49-F238E27FC236}">
                <a16:creationId xmlns:a16="http://schemas.microsoft.com/office/drawing/2014/main" id="{AC2F91A0-EE49-1377-B24C-5BD84C24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6002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Pattern</a:t>
            </a:r>
          </a:p>
          <a:p>
            <a:pPr algn="ctr" eaLnBrk="1" hangingPunct="1"/>
            <a:r>
              <a:rPr lang="en-US" altLang="en-US" sz="2400"/>
              <a:t>Recognition</a:t>
            </a:r>
          </a:p>
        </p:txBody>
      </p:sp>
      <p:sp>
        <p:nvSpPr>
          <p:cNvPr id="30736" name="Oval 26">
            <a:extLst>
              <a:ext uri="{FF2B5EF4-FFF2-40B4-BE49-F238E27FC236}">
                <a16:creationId xmlns:a16="http://schemas.microsoft.com/office/drawing/2014/main" id="{094353F4-B7C5-6BA8-61FB-3B9C1E06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8768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High-Performance</a:t>
            </a:r>
          </a:p>
          <a:p>
            <a:pPr algn="ctr" eaLnBrk="1" hangingPunct="1"/>
            <a:r>
              <a:rPr lang="en-US" altLang="en-US" sz="1800"/>
              <a:t>Computing</a:t>
            </a:r>
          </a:p>
        </p:txBody>
      </p:sp>
      <p:sp>
        <p:nvSpPr>
          <p:cNvPr id="30737" name="Oval 27">
            <a:extLst>
              <a:ext uri="{FF2B5EF4-FFF2-40B4-BE49-F238E27FC236}">
                <a16:creationId xmlns:a16="http://schemas.microsoft.com/office/drawing/2014/main" id="{70541A1E-5098-13AE-078A-617E80B1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2004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/>
              <a:t>Visualization</a:t>
            </a:r>
            <a:endParaRPr lang="en-US" altLang="en-US" sz="2000"/>
          </a:p>
        </p:txBody>
      </p:sp>
      <p:sp>
        <p:nvSpPr>
          <p:cNvPr id="30738" name="Line 28">
            <a:extLst>
              <a:ext uri="{FF2B5EF4-FFF2-40B4-BE49-F238E27FC236}">
                <a16:creationId xmlns:a16="http://schemas.microsoft.com/office/drawing/2014/main" id="{FDC377EB-1768-77D3-2FEA-4B8EDD283A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4267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9" name="Oval 30">
            <a:extLst>
              <a:ext uri="{FF2B5EF4-FFF2-40B4-BE49-F238E27FC236}">
                <a16:creationId xmlns:a16="http://schemas.microsoft.com/office/drawing/2014/main" id="{BBFFDFA4-56A2-E640-44E0-C5BFC4F7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00600"/>
            <a:ext cx="2057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Database </a:t>
            </a:r>
          </a:p>
          <a:p>
            <a:pPr algn="ctr" eaLnBrk="1" hangingPunct="1"/>
            <a:r>
              <a:rPr lang="en-US" altLang="en-US" sz="2400"/>
              <a:t>Technology</a:t>
            </a:r>
          </a:p>
        </p:txBody>
      </p:sp>
      <p:sp>
        <p:nvSpPr>
          <p:cNvPr id="30740" name="Line 31">
            <a:extLst>
              <a:ext uri="{FF2B5EF4-FFF2-40B4-BE49-F238E27FC236}">
                <a16:creationId xmlns:a16="http://schemas.microsoft.com/office/drawing/2014/main" id="{D7416DD1-1A12-EDBC-3696-1E67A21DC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438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dirty="0">
                <a:effectLst/>
              </a:rPr>
              <a:t>Traditional Hypothesis Driven Research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2362200"/>
            <a:ext cx="3689350" cy="3505200"/>
            <a:chOff x="1872" y="1488"/>
            <a:chExt cx="2324" cy="22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72" y="1488"/>
              <a:ext cx="1776" cy="2208"/>
              <a:chOff x="1824" y="1488"/>
              <a:chExt cx="1776" cy="2208"/>
            </a:xfrm>
          </p:grpSpPr>
          <p:sp>
            <p:nvSpPr>
              <p:cNvPr id="7175" name="Rectangle 6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1440" cy="288"/>
              </a:xfrm>
              <a:prstGeom prst="rect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Hypothesis</a:t>
                </a:r>
              </a:p>
            </p:txBody>
          </p:sp>
          <p:sp>
            <p:nvSpPr>
              <p:cNvPr id="7176" name="Rectangle 7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440" cy="288"/>
              </a:xfrm>
              <a:prstGeom prst="rect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Experiment</a:t>
                </a:r>
              </a:p>
            </p:txBody>
          </p:sp>
          <p:sp>
            <p:nvSpPr>
              <p:cNvPr id="7177" name="Rectangle 8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440" cy="288"/>
              </a:xfrm>
              <a:prstGeom prst="rect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Data</a:t>
                </a:r>
              </a:p>
            </p:txBody>
          </p:sp>
          <p:sp>
            <p:nvSpPr>
              <p:cNvPr id="7178" name="Rectangle 9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1440" cy="288"/>
              </a:xfrm>
              <a:prstGeom prst="rect">
                <a:avLst/>
              </a:prstGeom>
              <a:solidFill>
                <a:schemeClr val="accent1"/>
              </a:solidFill>
              <a:ln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Result</a:t>
                </a:r>
              </a:p>
            </p:txBody>
          </p:sp>
          <p:sp>
            <p:nvSpPr>
              <p:cNvPr id="7179" name="Line 10"/>
              <p:cNvSpPr>
                <a:spLocks noChangeShapeType="1"/>
              </p:cNvSpPr>
              <p:nvPr/>
            </p:nvSpPr>
            <p:spPr bwMode="auto">
              <a:xfrm>
                <a:off x="2880" y="1776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" name="Line 11"/>
              <p:cNvSpPr>
                <a:spLocks noChangeShapeType="1"/>
              </p:cNvSpPr>
              <p:nvPr/>
            </p:nvSpPr>
            <p:spPr bwMode="auto">
              <a:xfrm>
                <a:off x="2880" y="249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1" name="Line 12"/>
              <p:cNvSpPr>
                <a:spLocks noChangeShapeType="1"/>
              </p:cNvSpPr>
              <p:nvPr/>
            </p:nvSpPr>
            <p:spPr bwMode="auto">
              <a:xfrm>
                <a:off x="2880" y="30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" name="Line 13"/>
              <p:cNvSpPr>
                <a:spLocks noChangeShapeType="1"/>
              </p:cNvSpPr>
              <p:nvPr/>
            </p:nvSpPr>
            <p:spPr bwMode="auto">
              <a:xfrm flipH="1">
                <a:off x="1824" y="3552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Line 14"/>
              <p:cNvSpPr>
                <a:spLocks noChangeShapeType="1"/>
              </p:cNvSpPr>
              <p:nvPr/>
            </p:nvSpPr>
            <p:spPr bwMode="auto">
              <a:xfrm flipV="1">
                <a:off x="1824" y="1632"/>
                <a:ext cx="0" cy="19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Line 15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2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3" name="Text Box 16"/>
            <p:cNvSpPr txBox="1">
              <a:spLocks noChangeArrowheads="1"/>
            </p:cNvSpPr>
            <p:nvPr/>
          </p:nvSpPr>
          <p:spPr bwMode="auto">
            <a:xfrm>
              <a:off x="3120" y="1776"/>
              <a:ext cx="1076" cy="404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>
                  <a:solidFill>
                    <a:srgbClr val="FF3300"/>
                  </a:solidFill>
                </a:rPr>
                <a:t>Design</a:t>
              </a:r>
              <a:endParaRPr lang="en-US" sz="2400"/>
            </a:p>
          </p:txBody>
        </p:sp>
        <p:sp>
          <p:nvSpPr>
            <p:cNvPr id="7174" name="Text Box 17"/>
            <p:cNvSpPr txBox="1">
              <a:spLocks noChangeArrowheads="1"/>
            </p:cNvSpPr>
            <p:nvPr/>
          </p:nvSpPr>
          <p:spPr bwMode="auto">
            <a:xfrm>
              <a:off x="3120" y="3120"/>
              <a:ext cx="1048" cy="233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Data analysis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1199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04800"/>
            <a:ext cx="7772400" cy="11430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dirty="0"/>
              <a:t>Data Driven Science</a:t>
            </a:r>
            <a:endParaRPr lang="en-US" dirty="0">
              <a:effectLst/>
            </a:endParaRPr>
          </a:p>
        </p:txBody>
      </p:sp>
      <p:sp>
        <p:nvSpPr>
          <p:cNvPr id="8195" name="Rectangle 1029"/>
          <p:cNvSpPr>
            <a:spLocks noChangeArrowheads="1"/>
          </p:cNvSpPr>
          <p:nvPr/>
        </p:nvSpPr>
        <p:spPr bwMode="auto">
          <a:xfrm>
            <a:off x="4114800" y="1676400"/>
            <a:ext cx="3276600" cy="496888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400" dirty="0"/>
              <a:t>Process/Experiment</a:t>
            </a:r>
          </a:p>
        </p:txBody>
      </p:sp>
      <p:sp>
        <p:nvSpPr>
          <p:cNvPr id="8196" name="Line 1030"/>
          <p:cNvSpPr>
            <a:spLocks noChangeShapeType="1"/>
          </p:cNvSpPr>
          <p:nvPr/>
        </p:nvSpPr>
        <p:spPr bwMode="auto">
          <a:xfrm>
            <a:off x="5638800" y="2246313"/>
            <a:ext cx="1588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1031"/>
          <p:cNvSpPr txBox="1">
            <a:spLocks noChangeArrowheads="1"/>
          </p:cNvSpPr>
          <p:nvPr/>
        </p:nvSpPr>
        <p:spPr bwMode="auto">
          <a:xfrm>
            <a:off x="7070725" y="1752600"/>
            <a:ext cx="18415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3505200" y="2667000"/>
            <a:ext cx="4725458" cy="2590800"/>
            <a:chOff x="1488" y="2160"/>
            <a:chExt cx="2679" cy="1392"/>
          </a:xfrm>
        </p:grpSpPr>
        <p:pic>
          <p:nvPicPr>
            <p:cNvPr id="8200" name="Picture 1033" descr="gorill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2160"/>
              <a:ext cx="259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 Box 1034"/>
            <p:cNvSpPr txBox="1">
              <a:spLocks noChangeArrowheads="1"/>
            </p:cNvSpPr>
            <p:nvPr/>
          </p:nvSpPr>
          <p:spPr bwMode="auto">
            <a:xfrm>
              <a:off x="2352" y="2448"/>
              <a:ext cx="1815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600" dirty="0">
                  <a:solidFill>
                    <a:srgbClr val="FF3300"/>
                  </a:solidFill>
                </a:rPr>
                <a:t>Data</a:t>
              </a:r>
              <a:endParaRPr lang="en-US" sz="9600" dirty="0"/>
            </a:p>
          </p:txBody>
        </p:sp>
      </p:grpSp>
      <p:sp>
        <p:nvSpPr>
          <p:cNvPr id="8199" name="Text Box 1035"/>
          <p:cNvSpPr txBox="1">
            <a:spLocks noChangeArrowheads="1"/>
          </p:cNvSpPr>
          <p:nvPr/>
        </p:nvSpPr>
        <p:spPr bwMode="auto">
          <a:xfrm>
            <a:off x="4162425" y="5302251"/>
            <a:ext cx="48830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/>
              <a:t>No Prior Hypothesis</a:t>
            </a:r>
          </a:p>
          <a:p>
            <a:pPr eaLnBrk="0" hangingPunct="0"/>
            <a:r>
              <a:rPr lang="en-US" sz="3600" b="1" dirty="0">
                <a:solidFill>
                  <a:schemeClr val="accent2"/>
                </a:solidFill>
              </a:rPr>
              <a:t>New Science of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615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will outpace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866" y="1431287"/>
            <a:ext cx="8248934" cy="51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0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Where does data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97E53-6C84-4A8E-B02C-CD6E8B3D6B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240" y="200360"/>
            <a:ext cx="7503446" cy="694990"/>
          </a:xfrm>
        </p:spPr>
        <p:txBody>
          <a:bodyPr>
            <a:normAutofit/>
          </a:bodyPr>
          <a:lstStyle/>
          <a:p>
            <a:r>
              <a:rPr lang="en-US" dirty="0"/>
              <a:t>“Big Data” 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9214" y="969631"/>
            <a:ext cx="3240658" cy="26959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45563" y="969629"/>
            <a:ext cx="3240658" cy="26959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9214" y="3902015"/>
            <a:ext cx="3240658" cy="26959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5563" y="3902014"/>
            <a:ext cx="3240658" cy="26959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8817" y="1472011"/>
            <a:ext cx="1235046" cy="1691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23864" y="1438810"/>
            <a:ext cx="4570809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Every:</a:t>
            </a:r>
          </a:p>
          <a:p>
            <a:r>
              <a:rPr lang="en-US" sz="1400" dirty="0">
                <a:solidFill>
                  <a:schemeClr val="bg1"/>
                </a:solidFill>
              </a:rPr>
              <a:t>Click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 impression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Billing event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Fast Forward, pause,…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Server request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Transaction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Network message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Fault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45563" y="995904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User Generated (Web &amp; Mobile)</a:t>
            </a:r>
          </a:p>
        </p:txBody>
      </p:sp>
      <p:pic>
        <p:nvPicPr>
          <p:cNvPr id="11" name="Picture 10" descr="lik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963" y="1820305"/>
            <a:ext cx="533400" cy="324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899" y="1680452"/>
            <a:ext cx="508000" cy="505473"/>
          </a:xfrm>
          <a:prstGeom prst="rect">
            <a:avLst/>
          </a:prstGeom>
        </p:spPr>
      </p:pic>
      <p:pic>
        <p:nvPicPr>
          <p:cNvPr id="13" name="Picture 12" descr="twe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6372" y="1820305"/>
            <a:ext cx="368300" cy="29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000" y="1684569"/>
            <a:ext cx="508000" cy="50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62808" y="1938570"/>
            <a:ext cx="42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…..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49679" y="2375916"/>
            <a:ext cx="503932" cy="1255538"/>
          </a:xfrm>
          <a:prstGeom prst="rect">
            <a:avLst/>
          </a:prstGeom>
        </p:spPr>
      </p:pic>
      <p:pic>
        <p:nvPicPr>
          <p:cNvPr id="17" name="Picture 16" descr="5203824-busy-teenage-girl-text-messag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8271" y="2317580"/>
            <a:ext cx="812800" cy="12192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399214" y="4018232"/>
            <a:ext cx="3240659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Internet of Things / </a:t>
            </a:r>
            <a:r>
              <a:rPr lang="en-US" sz="2000" b="1" dirty="0" err="1">
                <a:solidFill>
                  <a:srgbClr val="FFFF00"/>
                </a:solidFill>
              </a:rPr>
              <a:t>M2M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13" y="4520486"/>
            <a:ext cx="1991807" cy="18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358527" y="4018232"/>
            <a:ext cx="3227695" cy="477569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Health/Scientific Computing</a:t>
            </a:r>
          </a:p>
        </p:txBody>
      </p:sp>
      <p:pic>
        <p:nvPicPr>
          <p:cNvPr id="21" name="Picture 20" descr="costofsequencin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1" y="4525428"/>
            <a:ext cx="2154605" cy="187537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399214" y="914400"/>
            <a:ext cx="3240658" cy="615414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It’s All Happening On-line</a:t>
            </a:r>
          </a:p>
        </p:txBody>
      </p:sp>
    </p:spTree>
    <p:extLst>
      <p:ext uri="{BB962C8B-B14F-4D97-AF65-F5344CB8AC3E}">
        <p14:creationId xmlns:p14="http://schemas.microsoft.com/office/powerpoint/2010/main" val="4378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5" grpId="0"/>
      <p:bldP spid="18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94" r="-43794"/>
          <a:stretch>
            <a:fillRect/>
          </a:stretch>
        </p:blipFill>
        <p:spPr>
          <a:xfrm>
            <a:off x="4114800" y="1600201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219201"/>
            <a:ext cx="44165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Lots of interesting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has a graph structure: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Social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Communication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Computer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Road networks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Citations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Collaborations/Relationships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Some of these graphs can get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quite large (e.g., Facebook</a:t>
            </a:r>
            <a:r>
              <a:rPr lang="en-US" sz="2400" baseline="300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*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user graph)</a:t>
            </a:r>
          </a:p>
        </p:txBody>
      </p:sp>
    </p:spTree>
    <p:extLst>
      <p:ext uri="{BB962C8B-B14F-4D97-AF65-F5344CB8AC3E}">
        <p14:creationId xmlns:p14="http://schemas.microsoft.com/office/powerpoint/2010/main" val="360213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“Data is the New Oil”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11586"/>
            <a:ext cx="7772400" cy="4977829"/>
          </a:xfrm>
        </p:spPr>
      </p:pic>
    </p:spTree>
    <p:extLst>
      <p:ext uri="{BB962C8B-B14F-4D97-AF65-F5344CB8AC3E}">
        <p14:creationId xmlns:p14="http://schemas.microsoft.com/office/powerpoint/2010/main" val="4803039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</TotalTime>
  <Words>669</Words>
  <Application>Microsoft Office PowerPoint</Application>
  <PresentationFormat>Widescreen</PresentationFormat>
  <Paragraphs>128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Wisp</vt:lpstr>
      <vt:lpstr>   Data Science  </vt:lpstr>
      <vt:lpstr>Data Mining: Confluence of Multiple Disciplines </vt:lpstr>
      <vt:lpstr>Traditional Hypothesis Driven Research</vt:lpstr>
      <vt:lpstr>Data Driven Science</vt:lpstr>
      <vt:lpstr>Demand will outpace supply</vt:lpstr>
      <vt:lpstr>PowerPoint Presentation</vt:lpstr>
      <vt:lpstr>“Big Data” Sources</vt:lpstr>
      <vt:lpstr>Graph Data</vt:lpstr>
      <vt:lpstr>“Data is the New Oil” </vt:lpstr>
      <vt:lpstr>“Data Science” an Emerging Field</vt:lpstr>
      <vt:lpstr>Data Science – A Definition</vt:lpstr>
      <vt:lpstr>Goal of Data Science</vt:lpstr>
      <vt:lpstr>How to use data?</vt:lpstr>
      <vt:lpstr>Data Scientist’s Practice</vt:lpstr>
      <vt:lpstr>Example data science applications</vt:lpstr>
      <vt:lpstr>More Examples</vt:lpstr>
      <vt:lpstr>Data Science – One Definition</vt:lpstr>
      <vt:lpstr>What’s Hard about Data Science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Chengwei Lei</dc:creator>
  <cp:lastModifiedBy>Chengwei Lei</cp:lastModifiedBy>
  <cp:revision>58</cp:revision>
  <dcterms:created xsi:type="dcterms:W3CDTF">2016-08-31T19:16:09Z</dcterms:created>
  <dcterms:modified xsi:type="dcterms:W3CDTF">2024-04-14T01:03:34Z</dcterms:modified>
</cp:coreProperties>
</file>