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61" r:id="rId3"/>
    <p:sldId id="257" r:id="rId4"/>
    <p:sldId id="262" r:id="rId5"/>
    <p:sldId id="258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4FA3A1-390B-4D98-9D55-790172753EF1}" v="408" dt="2024-02-20T23:42:36.968"/>
    <p1510:client id="{A5612B02-C562-71ED-9EE6-1A9B29F645E5}" v="14" dt="2024-02-20T19:21:34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72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5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7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4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9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0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1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6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45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01gov.com/virtual-reality-community-participatio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37F4A8A-7B54-4D8D-933A-8921996A0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3DB958-0F6E-4F5E-A6BF-F29E6B413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07120"/>
            <a:ext cx="804195" cy="0"/>
          </a:xfrm>
          <a:prstGeom prst="line">
            <a:avLst/>
          </a:prstGeom>
          <a:ln w="1238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F8D0B7F-C7D9-F4E4-F08B-574A358AEB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</a:blip>
          <a:srcRect l="464" r="-1" b="-1"/>
          <a:stretch/>
        </p:blipFill>
        <p:spPr>
          <a:xfrm>
            <a:off x="-1" y="10"/>
            <a:ext cx="8532727" cy="6857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8818" y="1076635"/>
            <a:ext cx="6857552" cy="3495365"/>
          </a:xfrm>
        </p:spPr>
        <p:txBody>
          <a:bodyPr anchor="t">
            <a:normAutofit/>
          </a:bodyPr>
          <a:lstStyle/>
          <a:p>
            <a:r>
              <a:rPr lang="en-US" sz="3200">
                <a:solidFill>
                  <a:srgbClr val="FFFFFF"/>
                </a:solidFill>
                <a:ea typeface="+mj-lt"/>
                <a:cs typeface="+mj-lt"/>
              </a:rPr>
              <a:t>Simplifying Ultrasound Imaging with Augmented Reality: A Guide to Enhanced Usability and Procedure Navigation</a:t>
            </a:r>
            <a:endParaRPr lang="en-US" sz="3200">
              <a:solidFill>
                <a:srgbClr val="FFFFFF"/>
              </a:solidFill>
            </a:endParaRPr>
          </a:p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491" y="4572000"/>
            <a:ext cx="6857552" cy="1268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Times New Roman"/>
                <a:cs typeface="Times New Roman"/>
              </a:rPr>
              <a:t>By : Alia </a:t>
            </a:r>
            <a:r>
              <a:rPr lang="en-US" err="1">
                <a:solidFill>
                  <a:srgbClr val="FFFFFF"/>
                </a:solidFill>
                <a:latin typeface="Times New Roman"/>
                <a:cs typeface="Times New Roman"/>
              </a:rPr>
              <a:t>Marzooq</a:t>
            </a:r>
            <a:r>
              <a:rPr lang="en-US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err="1">
                <a:solidFill>
                  <a:srgbClr val="FFFFFF"/>
                </a:solidFill>
                <a:latin typeface="Times New Roman"/>
                <a:cs typeface="Times New Roman"/>
              </a:rPr>
              <a:t>Al-Maitah</a:t>
            </a:r>
            <a:r>
              <a:rPr lang="en-US">
                <a:solidFill>
                  <a:srgbClr val="FFFFFF"/>
                </a:solidFill>
                <a:latin typeface="Times New Roman"/>
                <a:cs typeface="Times New Roman"/>
              </a:rPr>
              <a:t> &amp; Joseph Brian Rivera</a:t>
            </a:r>
          </a:p>
        </p:txBody>
      </p:sp>
      <p:pic>
        <p:nvPicPr>
          <p:cNvPr id="22" name="Picture 21" descr="A virtual reality headset with many icons&#10;&#10;Description automatically generated">
            <a:extLst>
              <a:ext uri="{FF2B5EF4-FFF2-40B4-BE49-F238E27FC236}">
                <a16:creationId xmlns:a16="http://schemas.microsoft.com/office/drawing/2014/main" id="{B0BF2070-DC32-F165-65EE-F38D71FA97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4980" r="29403" b="-2"/>
          <a:stretch/>
        </p:blipFill>
        <p:spPr>
          <a:xfrm>
            <a:off x="8532727" y="1"/>
            <a:ext cx="3659274" cy="6857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0B8A953-4186-5406-4E59-E48685482F7E}"/>
              </a:ext>
            </a:extLst>
          </p:cNvPr>
          <p:cNvSpPr txBox="1"/>
          <p:nvPr/>
        </p:nvSpPr>
        <p:spPr>
          <a:xfrm>
            <a:off x="9525887" y="6657945"/>
            <a:ext cx="266611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18C09F-6D06-1078-467A-E790124BF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1091868"/>
            <a:ext cx="4147804" cy="2042160"/>
          </a:xfrm>
        </p:spPr>
        <p:txBody>
          <a:bodyPr>
            <a:normAutofit/>
          </a:bodyPr>
          <a:lstStyle/>
          <a:p>
            <a:r>
              <a:rPr lang="en-US" sz="4000" b="0">
                <a:ea typeface="+mj-lt"/>
                <a:cs typeface="+mj-lt"/>
              </a:rPr>
              <a:t>Introduction:</a:t>
            </a:r>
            <a:endParaRPr lang="en-US" sz="40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80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740DF15E-7935-0B68-14EA-4B6968F06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706" y="1908569"/>
            <a:ext cx="4147804" cy="35552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 Overview of Augmented Reality Technology</a:t>
            </a:r>
            <a:endParaRPr lang="en-US" dirty="0"/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The Role of AR in Modern Healthcare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3" descr="A person wearing virtual reality goggles&#10;&#10;Description automatically generated">
            <a:extLst>
              <a:ext uri="{FF2B5EF4-FFF2-40B4-BE49-F238E27FC236}">
                <a16:creationId xmlns:a16="http://schemas.microsoft.com/office/drawing/2014/main" id="{4F7293B4-E8BB-5A62-D419-F91713531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438" y="114300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23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7CE819-C580-31E5-026F-ED16C1A0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1091868"/>
            <a:ext cx="3785596" cy="2042160"/>
          </a:xfrm>
        </p:spPr>
        <p:txBody>
          <a:bodyPr>
            <a:normAutofit/>
          </a:bodyPr>
          <a:lstStyle/>
          <a:p>
            <a:r>
              <a:rPr lang="en-US" sz="4000">
                <a:ea typeface="+mj-lt"/>
                <a:cs typeface="+mj-lt"/>
              </a:rPr>
              <a:t>Problem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150A1455-B932-B10F-12AB-F18BDD32F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496" y="2199229"/>
            <a:ext cx="3675826" cy="29575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 Challenges in traditional ultrasound training.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AR's role in enhancing learning and diagnostic processes.</a:t>
            </a:r>
            <a:endParaRPr lang="en-US"/>
          </a:p>
        </p:txBody>
      </p:sp>
      <p:pic>
        <p:nvPicPr>
          <p:cNvPr id="6" name="Content Placeholder 5" descr="A person holding a device with a ultrasound picture&#10;&#10;Description automatically generated">
            <a:extLst>
              <a:ext uri="{FF2B5EF4-FFF2-40B4-BE49-F238E27FC236}">
                <a16:creationId xmlns:a16="http://schemas.microsoft.com/office/drawing/2014/main" id="{DC3A6D37-2EC7-D20C-02C5-A2A4BD36FF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" r="2758"/>
          <a:stretch/>
        </p:blipFill>
        <p:spPr>
          <a:xfrm>
            <a:off x="5524500" y="10"/>
            <a:ext cx="66675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3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0B51387-DF62-4500-88D6-AEF5409C4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67FB93-E092-450C-8675-960F10D5C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group of people sitting at computers&#10;&#10;Description automatically generated">
            <a:extLst>
              <a:ext uri="{FF2B5EF4-FFF2-40B4-BE49-F238E27FC236}">
                <a16:creationId xmlns:a16="http://schemas.microsoft.com/office/drawing/2014/main" id="{F26D9315-2F8D-CBF8-FA8C-5C9FAFBC3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30958" b="12792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E3543-EC85-C960-6607-5C6E528AF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66110"/>
            <a:ext cx="5625342" cy="4630055"/>
          </a:xfrm>
        </p:spPr>
        <p:txBody>
          <a:bodyPr>
            <a:normAutofit/>
          </a:bodyPr>
          <a:lstStyle/>
          <a:p>
            <a:r>
              <a:rPr lang="en-US" sz="6000" b="0">
                <a:solidFill>
                  <a:srgbClr val="FFFFFF"/>
                </a:solidFill>
                <a:ea typeface="+mj-lt"/>
                <a:cs typeface="+mj-lt"/>
              </a:rPr>
              <a:t>Objectives:</a:t>
            </a:r>
            <a:endParaRPr lang="en-US" sz="6000">
              <a:solidFill>
                <a:srgbClr val="FFFFFF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3881"/>
            <a:ext cx="804195" cy="0"/>
          </a:xfrm>
          <a:prstGeom prst="line">
            <a:avLst/>
          </a:prstGeom>
          <a:ln w="857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7">
            <a:extLst>
              <a:ext uri="{FF2B5EF4-FFF2-40B4-BE49-F238E27FC236}">
                <a16:creationId xmlns:a16="http://schemas.microsoft.com/office/drawing/2014/main" id="{15223CCD-DDCB-5ADA-1F7A-941D10A2B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4706" y="2845630"/>
            <a:ext cx="4866194" cy="1839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Bridging the gap between ultrasound technology and healthcare professionals.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4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861C9-F304-E324-B542-50490C306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1091868"/>
            <a:ext cx="3785596" cy="2042160"/>
          </a:xfrm>
        </p:spPr>
        <p:txBody>
          <a:bodyPr>
            <a:normAutofit/>
          </a:bodyPr>
          <a:lstStyle/>
          <a:p>
            <a:r>
              <a:rPr lang="en-US" sz="4000"/>
              <a:t>Technology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D025DA9-ED50-616E-D732-56052B493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013" y="2112817"/>
            <a:ext cx="3770093" cy="40494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Utilizing AR Core, Unity, Adobe XD, and Android Studio.</a:t>
            </a:r>
            <a:endParaRPr lang="en-US"/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- Development process rationale for an AR mobile app.</a:t>
            </a:r>
            <a:endParaRPr lang="en-US"/>
          </a:p>
        </p:txBody>
      </p:sp>
      <p:pic>
        <p:nvPicPr>
          <p:cNvPr id="4" name="Content Placeholder 3" descr="A group of people in a room with computers and a human body&#10;&#10;Description automatically generated">
            <a:extLst>
              <a:ext uri="{FF2B5EF4-FFF2-40B4-BE49-F238E27FC236}">
                <a16:creationId xmlns:a16="http://schemas.microsoft.com/office/drawing/2014/main" id="{0C6F8BC9-6280-2DB3-5DA5-CB7E1E7908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78"/>
          <a:stretch/>
        </p:blipFill>
        <p:spPr>
          <a:xfrm>
            <a:off x="5524500" y="10"/>
            <a:ext cx="66675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33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4B099-FE7E-D851-EBA7-6543B50A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ea typeface="+mj-lt"/>
                <a:cs typeface="+mj-lt"/>
              </a:rPr>
              <a:t>Expected Impact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244A80-E54E-9CB8-CF40-56B817C7F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Increased accessibility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Support for medical education and remote diagnostics.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2E73A-715C-E4B3-7F62-676A215D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7E901A-F50C-E0D8-C5B8-DC7C2718D61A}"/>
              </a:ext>
            </a:extLst>
          </p:cNvPr>
          <p:cNvSpPr/>
          <p:nvPr/>
        </p:nvSpPr>
        <p:spPr>
          <a:xfrm>
            <a:off x="698089" y="3982065"/>
            <a:ext cx="10687665" cy="1646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77EAC5-BDFD-63EC-A063-6EF5578F6EA9}"/>
              </a:ext>
            </a:extLst>
          </p:cNvPr>
          <p:cNvSpPr/>
          <p:nvPr/>
        </p:nvSpPr>
        <p:spPr>
          <a:xfrm>
            <a:off x="1317523" y="3126658"/>
            <a:ext cx="108154" cy="8750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966069-1AB0-356A-3330-E919940DD407}"/>
              </a:ext>
            </a:extLst>
          </p:cNvPr>
          <p:cNvSpPr/>
          <p:nvPr/>
        </p:nvSpPr>
        <p:spPr>
          <a:xfrm>
            <a:off x="5186519" y="3135342"/>
            <a:ext cx="108154" cy="8750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D3D4FD-9FB0-C8EB-A493-251A1CA0DE96}"/>
              </a:ext>
            </a:extLst>
          </p:cNvPr>
          <p:cNvSpPr/>
          <p:nvPr/>
        </p:nvSpPr>
        <p:spPr>
          <a:xfrm>
            <a:off x="3254482" y="4127091"/>
            <a:ext cx="108154" cy="8750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C3543-4DF5-5BCC-1D3C-88DCD82B9FAA}"/>
              </a:ext>
            </a:extLst>
          </p:cNvPr>
          <p:cNvSpPr txBox="1"/>
          <p:nvPr/>
        </p:nvSpPr>
        <p:spPr>
          <a:xfrm>
            <a:off x="698089" y="2259939"/>
            <a:ext cx="1838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Week 5: Project Presentation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425FB8-727D-4B08-2664-8F2E7E1B8F26}"/>
              </a:ext>
            </a:extLst>
          </p:cNvPr>
          <p:cNvSpPr/>
          <p:nvPr/>
        </p:nvSpPr>
        <p:spPr>
          <a:xfrm>
            <a:off x="7726490" y="4127091"/>
            <a:ext cx="108154" cy="8750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41792D-E7F3-3AE7-AA60-99E75750AA2E}"/>
              </a:ext>
            </a:extLst>
          </p:cNvPr>
          <p:cNvSpPr txBox="1"/>
          <p:nvPr/>
        </p:nvSpPr>
        <p:spPr>
          <a:xfrm>
            <a:off x="2661256" y="5029200"/>
            <a:ext cx="1802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~Week 7:</a:t>
            </a:r>
          </a:p>
          <a:p>
            <a:r>
              <a:rPr lang="en-US"/>
              <a:t>Have basic app developed using 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F6424A-FB6D-75B1-E610-4EB7A71D0BFF}"/>
              </a:ext>
            </a:extLst>
          </p:cNvPr>
          <p:cNvSpPr txBox="1"/>
          <p:nvPr/>
        </p:nvSpPr>
        <p:spPr>
          <a:xfrm>
            <a:off x="4191790" y="1926329"/>
            <a:ext cx="2497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~Week 9:</a:t>
            </a:r>
          </a:p>
          <a:p>
            <a:r>
              <a:rPr lang="en-US"/>
              <a:t>Ultrasound Transducer connected to device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D019A1-29A3-BB0E-17D9-2FB7B76BDFDE}"/>
              </a:ext>
            </a:extLst>
          </p:cNvPr>
          <p:cNvSpPr txBox="1"/>
          <p:nvPr/>
        </p:nvSpPr>
        <p:spPr>
          <a:xfrm>
            <a:off x="7113640" y="5064516"/>
            <a:ext cx="2192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~Week 12-15:</a:t>
            </a:r>
          </a:p>
          <a:p>
            <a:r>
              <a:rPr lang="en-US"/>
              <a:t>Testing and Debugging</a:t>
            </a:r>
          </a:p>
        </p:txBody>
      </p:sp>
    </p:spTree>
    <p:extLst>
      <p:ext uri="{BB962C8B-B14F-4D97-AF65-F5344CB8AC3E}">
        <p14:creationId xmlns:p14="http://schemas.microsoft.com/office/powerpoint/2010/main" val="1355788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2B860-66EE-8558-E6A4-A6CAC74C3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ea typeface="+mj-lt"/>
                <a:cs typeface="+mj-lt"/>
              </a:rPr>
              <a:t>Conclusion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91006-76A9-D539-F98F-F95F79117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 The significance of AR in advancing medical technology and improving healthcare outcomes.</a:t>
            </a:r>
            <a:endParaRPr lang="en-US"/>
          </a:p>
          <a:p>
            <a:r>
              <a:rPr lang="en-US"/>
              <a:t>Ultrasounds being accessible no matter the location</a:t>
            </a:r>
          </a:p>
        </p:txBody>
      </p:sp>
    </p:spTree>
    <p:extLst>
      <p:ext uri="{BB962C8B-B14F-4D97-AF65-F5344CB8AC3E}">
        <p14:creationId xmlns:p14="http://schemas.microsoft.com/office/powerpoint/2010/main" val="2790464133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AnalogousFromRegularSeedLeftStep">
      <a:dk1>
        <a:srgbClr val="000000"/>
      </a:dk1>
      <a:lt1>
        <a:srgbClr val="FFFFFF"/>
      </a:lt1>
      <a:dk2>
        <a:srgbClr val="273B21"/>
      </a:dk2>
      <a:lt2>
        <a:srgbClr val="E8E5E2"/>
      </a:lt2>
      <a:accent1>
        <a:srgbClr val="2995E7"/>
      </a:accent1>
      <a:accent2>
        <a:srgbClr val="14B2B5"/>
      </a:accent2>
      <a:accent3>
        <a:srgbClr val="21B87B"/>
      </a:accent3>
      <a:accent4>
        <a:srgbClr val="14BC33"/>
      </a:accent4>
      <a:accent5>
        <a:srgbClr val="45BA21"/>
      </a:accent5>
      <a:accent6>
        <a:srgbClr val="7BB213"/>
      </a:accent6>
      <a:hlink>
        <a:srgbClr val="B7723D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BjornVTI</vt:lpstr>
      <vt:lpstr>Simplifying Ultrasound Imaging with Augmented Reality: A Guide to Enhanced Usability and Procedure Navigation </vt:lpstr>
      <vt:lpstr>Introduction:</vt:lpstr>
      <vt:lpstr>Problem</vt:lpstr>
      <vt:lpstr>Objectives:</vt:lpstr>
      <vt:lpstr>Technology</vt:lpstr>
      <vt:lpstr>Expected Impact</vt:lpstr>
      <vt:lpstr>Timeline 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13</cp:revision>
  <dcterms:created xsi:type="dcterms:W3CDTF">2024-02-14T00:20:13Z</dcterms:created>
  <dcterms:modified xsi:type="dcterms:W3CDTF">2024-02-20T23:54:38Z</dcterms:modified>
</cp:coreProperties>
</file>