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61" r:id="rId2"/>
  </p:sldIdLst>
  <p:sldSz cx="43891200" cy="32918400"/>
  <p:notesSz cx="6858000" cy="9144000"/>
  <p:defaultTextStyle>
    <a:defPPr>
      <a:defRPr lang="en-US"/>
    </a:defPPr>
    <a:lvl1pPr marL="0" algn="l" defTabSz="3686861" rtl="0" eaLnBrk="1" latinLnBrk="0" hangingPunct="1">
      <a:defRPr sz="7258" kern="1200">
        <a:solidFill>
          <a:schemeClr val="tx1"/>
        </a:solidFill>
        <a:latin typeface="+mn-lt"/>
        <a:ea typeface="+mn-ea"/>
        <a:cs typeface="+mn-cs"/>
      </a:defRPr>
    </a:lvl1pPr>
    <a:lvl2pPr marL="1843430" algn="l" defTabSz="3686861" rtl="0" eaLnBrk="1" latinLnBrk="0" hangingPunct="1">
      <a:defRPr sz="7258" kern="1200">
        <a:solidFill>
          <a:schemeClr val="tx1"/>
        </a:solidFill>
        <a:latin typeface="+mn-lt"/>
        <a:ea typeface="+mn-ea"/>
        <a:cs typeface="+mn-cs"/>
      </a:defRPr>
    </a:lvl2pPr>
    <a:lvl3pPr marL="3686861" algn="l" defTabSz="3686861" rtl="0" eaLnBrk="1" latinLnBrk="0" hangingPunct="1">
      <a:defRPr sz="7258" kern="1200">
        <a:solidFill>
          <a:schemeClr val="tx1"/>
        </a:solidFill>
        <a:latin typeface="+mn-lt"/>
        <a:ea typeface="+mn-ea"/>
        <a:cs typeface="+mn-cs"/>
      </a:defRPr>
    </a:lvl3pPr>
    <a:lvl4pPr marL="5530291" algn="l" defTabSz="3686861" rtl="0" eaLnBrk="1" latinLnBrk="0" hangingPunct="1">
      <a:defRPr sz="7258" kern="1200">
        <a:solidFill>
          <a:schemeClr val="tx1"/>
        </a:solidFill>
        <a:latin typeface="+mn-lt"/>
        <a:ea typeface="+mn-ea"/>
        <a:cs typeface="+mn-cs"/>
      </a:defRPr>
    </a:lvl4pPr>
    <a:lvl5pPr marL="7373722" algn="l" defTabSz="3686861" rtl="0" eaLnBrk="1" latinLnBrk="0" hangingPunct="1">
      <a:defRPr sz="7258" kern="1200">
        <a:solidFill>
          <a:schemeClr val="tx1"/>
        </a:solidFill>
        <a:latin typeface="+mn-lt"/>
        <a:ea typeface="+mn-ea"/>
        <a:cs typeface="+mn-cs"/>
      </a:defRPr>
    </a:lvl5pPr>
    <a:lvl6pPr marL="9217152" algn="l" defTabSz="3686861" rtl="0" eaLnBrk="1" latinLnBrk="0" hangingPunct="1">
      <a:defRPr sz="7258" kern="1200">
        <a:solidFill>
          <a:schemeClr val="tx1"/>
        </a:solidFill>
        <a:latin typeface="+mn-lt"/>
        <a:ea typeface="+mn-ea"/>
        <a:cs typeface="+mn-cs"/>
      </a:defRPr>
    </a:lvl6pPr>
    <a:lvl7pPr marL="11060582" algn="l" defTabSz="3686861" rtl="0" eaLnBrk="1" latinLnBrk="0" hangingPunct="1">
      <a:defRPr sz="7258" kern="1200">
        <a:solidFill>
          <a:schemeClr val="tx1"/>
        </a:solidFill>
        <a:latin typeface="+mn-lt"/>
        <a:ea typeface="+mn-ea"/>
        <a:cs typeface="+mn-cs"/>
      </a:defRPr>
    </a:lvl7pPr>
    <a:lvl8pPr marL="12904013" algn="l" defTabSz="3686861" rtl="0" eaLnBrk="1" latinLnBrk="0" hangingPunct="1">
      <a:defRPr sz="7258" kern="1200">
        <a:solidFill>
          <a:schemeClr val="tx1"/>
        </a:solidFill>
        <a:latin typeface="+mn-lt"/>
        <a:ea typeface="+mn-ea"/>
        <a:cs typeface="+mn-cs"/>
      </a:defRPr>
    </a:lvl8pPr>
    <a:lvl9pPr marL="14747443" algn="l" defTabSz="3686861" rtl="0" eaLnBrk="1" latinLnBrk="0" hangingPunct="1">
      <a:defRPr sz="725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5DAA"/>
    <a:srgbClr val="FFD2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4213"/>
    <p:restoredTop sz="85282"/>
  </p:normalViewPr>
  <p:slideViewPr>
    <p:cSldViewPr snapToGrid="0">
      <p:cViewPr>
        <p:scale>
          <a:sx n="19" d="100"/>
          <a:sy n="19" d="100"/>
        </p:scale>
        <p:origin x="264" y="4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E952E-243A-D14E-A74F-B4541ACC2AA7}" type="datetimeFigureOut">
              <a:rPr lang="en-US" smtClean="0"/>
              <a:t>4/23/25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00F2AF-14AF-C740-97B8-0E2F2EE3B14E}" type="slidenum">
              <a:rPr lang="en-US" smtClean="0"/>
              <a:t>‹#›</a:t>
            </a:fld>
            <a:endParaRPr lang="en-US"/>
          </a:p>
        </p:txBody>
      </p:sp>
    </p:spTree>
    <p:extLst>
      <p:ext uri="{BB962C8B-B14F-4D97-AF65-F5344CB8AC3E}">
        <p14:creationId xmlns:p14="http://schemas.microsoft.com/office/powerpoint/2010/main" val="23089625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8FD6A4-2DAB-391C-3DA0-78590F37DA7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9DD5B3-E91A-DB77-EBB7-E6848D17ECB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0ECBCBD-46C1-63B4-E769-5F1BB5129CE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FF5B8A5-A89C-6BCA-877F-6F31F6581351}"/>
              </a:ext>
            </a:extLst>
          </p:cNvPr>
          <p:cNvSpPr>
            <a:spLocks noGrp="1"/>
          </p:cNvSpPr>
          <p:nvPr>
            <p:ph type="sldNum" sz="quarter" idx="5"/>
          </p:nvPr>
        </p:nvSpPr>
        <p:spPr/>
        <p:txBody>
          <a:bodyPr/>
          <a:lstStyle/>
          <a:p>
            <a:fld id="{E500F2AF-14AF-C740-97B8-0E2F2EE3B14E}" type="slidenum">
              <a:rPr lang="en-US" smtClean="0"/>
              <a:t>1</a:t>
            </a:fld>
            <a:endParaRPr lang="en-US"/>
          </a:p>
        </p:txBody>
      </p:sp>
    </p:spTree>
    <p:extLst>
      <p:ext uri="{BB962C8B-B14F-4D97-AF65-F5344CB8AC3E}">
        <p14:creationId xmlns:p14="http://schemas.microsoft.com/office/powerpoint/2010/main" val="3585298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288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p>
        </p:txBody>
      </p:sp>
      <p:sp>
        <p:nvSpPr>
          <p:cNvPr id="4" name="Date Placeholder 3"/>
          <p:cNvSpPr>
            <a:spLocks noGrp="1"/>
          </p:cNvSpPr>
          <p:nvPr>
            <p:ph type="dt" sz="half" idx="10"/>
          </p:nvPr>
        </p:nvSpPr>
        <p:spPr/>
        <p:txBody>
          <a:bodyPr/>
          <a:lstStyle/>
          <a:p>
            <a:fld id="{948C7C61-FCAE-4797-9DD0-2301AF4A7F5D}" type="datetimeFigureOut">
              <a:rPr lang="en-US" smtClean="0"/>
              <a:t>4/23/25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941754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C7C61-FCAE-4797-9DD0-2301AF4A7F5D}" type="datetimeFigureOut">
              <a:rPr lang="en-US" smtClean="0"/>
              <a:t>4/23/25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2122186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C7C61-FCAE-4797-9DD0-2301AF4A7F5D}" type="datetimeFigureOut">
              <a:rPr lang="en-US" smtClean="0"/>
              <a:t>4/23/25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40753105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48C7C61-FCAE-4797-9DD0-2301AF4A7F5D}" type="datetimeFigureOut">
              <a:rPr lang="en-US" smtClean="0"/>
              <a:t>4/23/25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3342825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288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8C7C61-FCAE-4797-9DD0-2301AF4A7F5D}" type="datetimeFigureOut">
              <a:rPr lang="en-US" smtClean="0"/>
              <a:t>4/23/25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23503268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48C7C61-FCAE-4797-9DD0-2301AF4A7F5D}" type="datetimeFigureOut">
              <a:rPr lang="en-US" smtClean="0"/>
              <a:t>4/23/25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3513228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8C7C61-FCAE-4797-9DD0-2301AF4A7F5D}" type="datetimeFigureOut">
              <a:rPr lang="en-US" smtClean="0"/>
              <a:t>4/23/25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1270966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48C7C61-FCAE-4797-9DD0-2301AF4A7F5D}" type="datetimeFigureOut">
              <a:rPr lang="en-US" smtClean="0"/>
              <a:t>4/23/25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1042816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8C7C61-FCAE-4797-9DD0-2301AF4A7F5D}" type="datetimeFigureOut">
              <a:rPr lang="en-US" smtClean="0"/>
              <a:t>4/23/25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88963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48C7C61-FCAE-4797-9DD0-2301AF4A7F5D}" type="datetimeFigureOut">
              <a:rPr lang="en-US" smtClean="0"/>
              <a:t>4/23/25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1291359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15360"/>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Click to edit Master text styles</a:t>
            </a:r>
          </a:p>
        </p:txBody>
      </p:sp>
      <p:sp>
        <p:nvSpPr>
          <p:cNvPr id="5" name="Date Placeholder 4"/>
          <p:cNvSpPr>
            <a:spLocks noGrp="1"/>
          </p:cNvSpPr>
          <p:nvPr>
            <p:ph type="dt" sz="half" idx="10"/>
          </p:nvPr>
        </p:nvSpPr>
        <p:spPr/>
        <p:txBody>
          <a:bodyPr/>
          <a:lstStyle/>
          <a:p>
            <a:fld id="{948C7C61-FCAE-4797-9DD0-2301AF4A7F5D}" type="datetimeFigureOut">
              <a:rPr lang="en-US" smtClean="0"/>
              <a:t>4/23/25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5C4B47-E66C-4800-BEF8-2BC5D4CC2348}" type="slidenum">
              <a:rPr lang="en-US" smtClean="0"/>
              <a:t>‹#›</a:t>
            </a:fld>
            <a:endParaRPr lang="en-US"/>
          </a:p>
        </p:txBody>
      </p:sp>
    </p:spTree>
    <p:extLst>
      <p:ext uri="{BB962C8B-B14F-4D97-AF65-F5344CB8AC3E}">
        <p14:creationId xmlns:p14="http://schemas.microsoft.com/office/powerpoint/2010/main" val="2023581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948C7C61-FCAE-4797-9DD0-2301AF4A7F5D}" type="datetimeFigureOut">
              <a:rPr lang="en-US" smtClean="0"/>
              <a:t>4/23/25</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CD5C4B47-E66C-4800-BEF8-2BC5D4CC2348}" type="slidenum">
              <a:rPr lang="en-US" smtClean="0"/>
              <a:t>‹#›</a:t>
            </a:fld>
            <a:endParaRPr lang="en-US"/>
          </a:p>
        </p:txBody>
      </p:sp>
    </p:spTree>
    <p:extLst>
      <p:ext uri="{BB962C8B-B14F-4D97-AF65-F5344CB8AC3E}">
        <p14:creationId xmlns:p14="http://schemas.microsoft.com/office/powerpoint/2010/main" val="31713850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4EADFA-52E6-0857-FE94-2FE55F4CA6EE}"/>
            </a:ext>
          </a:extLst>
        </p:cNvPr>
        <p:cNvGrpSpPr/>
        <p:nvPr/>
      </p:nvGrpSpPr>
      <p:grpSpPr>
        <a:xfrm>
          <a:off x="0" y="0"/>
          <a:ext cx="0" cy="0"/>
          <a:chOff x="0" y="0"/>
          <a:chExt cx="0" cy="0"/>
        </a:xfrm>
      </p:grpSpPr>
      <p:pic>
        <p:nvPicPr>
          <p:cNvPr id="12" name="Picture 11" descr="A screenshot of a computer&#10;&#10;AI-generated content may be incorrect.">
            <a:extLst>
              <a:ext uri="{FF2B5EF4-FFF2-40B4-BE49-F238E27FC236}">
                <a16:creationId xmlns:a16="http://schemas.microsoft.com/office/drawing/2014/main" id="{467B2246-056A-FFA8-DCC0-43F5FFD4E918}"/>
              </a:ext>
            </a:extLst>
          </p:cNvPr>
          <p:cNvPicPr>
            <a:picLocks noChangeAspect="1"/>
          </p:cNvPicPr>
          <p:nvPr/>
        </p:nvPicPr>
        <p:blipFill>
          <a:blip r:embed="rId3"/>
          <a:stretch>
            <a:fillRect/>
          </a:stretch>
        </p:blipFill>
        <p:spPr>
          <a:xfrm>
            <a:off x="11973247" y="5625210"/>
            <a:ext cx="19942238" cy="13260745"/>
          </a:xfrm>
          <a:prstGeom prst="rect">
            <a:avLst/>
          </a:prstGeom>
        </p:spPr>
      </p:pic>
      <p:sp>
        <p:nvSpPr>
          <p:cNvPr id="6" name="Rectangle 5">
            <a:extLst>
              <a:ext uri="{FF2B5EF4-FFF2-40B4-BE49-F238E27FC236}">
                <a16:creationId xmlns:a16="http://schemas.microsoft.com/office/drawing/2014/main" id="{5098A163-9EEF-0657-F4C4-54735CE57A1B}"/>
              </a:ext>
            </a:extLst>
          </p:cNvPr>
          <p:cNvSpPr/>
          <p:nvPr/>
        </p:nvSpPr>
        <p:spPr>
          <a:xfrm>
            <a:off x="0" y="31900743"/>
            <a:ext cx="43891200" cy="1017657"/>
          </a:xfrm>
          <a:prstGeom prst="rect">
            <a:avLst/>
          </a:prstGeom>
          <a:solidFill>
            <a:srgbClr val="005DA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p>
        </p:txBody>
      </p:sp>
      <p:sp>
        <p:nvSpPr>
          <p:cNvPr id="5" name="Rectangle 4">
            <a:extLst>
              <a:ext uri="{FF2B5EF4-FFF2-40B4-BE49-F238E27FC236}">
                <a16:creationId xmlns:a16="http://schemas.microsoft.com/office/drawing/2014/main" id="{78BE9E01-E956-021D-72A8-BA5098C5F49E}"/>
              </a:ext>
            </a:extLst>
          </p:cNvPr>
          <p:cNvSpPr/>
          <p:nvPr/>
        </p:nvSpPr>
        <p:spPr>
          <a:xfrm>
            <a:off x="-25051" y="4063962"/>
            <a:ext cx="43916252" cy="543204"/>
          </a:xfrm>
          <a:prstGeom prst="rect">
            <a:avLst/>
          </a:prstGeom>
          <a:solidFill>
            <a:srgbClr val="FFD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E34399C-4824-D6F7-6243-6528D310A414}"/>
              </a:ext>
            </a:extLst>
          </p:cNvPr>
          <p:cNvSpPr/>
          <p:nvPr/>
        </p:nvSpPr>
        <p:spPr>
          <a:xfrm>
            <a:off x="0" y="0"/>
            <a:ext cx="43891199" cy="4125105"/>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733AB2C4-423D-936C-F54D-A8E26CF47201}"/>
              </a:ext>
            </a:extLst>
          </p:cNvPr>
          <p:cNvSpPr txBox="1"/>
          <p:nvPr/>
        </p:nvSpPr>
        <p:spPr>
          <a:xfrm>
            <a:off x="9520580" y="31823832"/>
            <a:ext cx="26506780" cy="1107996"/>
          </a:xfrm>
          <a:prstGeom prst="rect">
            <a:avLst/>
          </a:prstGeom>
          <a:noFill/>
        </p:spPr>
        <p:txBody>
          <a:bodyPr wrap="square" rtlCol="0">
            <a:spAutoFit/>
          </a:bodyPr>
          <a:lstStyle/>
          <a:p>
            <a:r>
              <a:rPr lang="en-US" sz="6600" b="1">
                <a:solidFill>
                  <a:schemeClr val="bg1"/>
                </a:solidFill>
              </a:rPr>
              <a:t>Department of Computer and Electrical Engineering and Computer Science</a:t>
            </a:r>
          </a:p>
        </p:txBody>
      </p:sp>
      <p:sp>
        <p:nvSpPr>
          <p:cNvPr id="10" name="TextBox 9">
            <a:extLst>
              <a:ext uri="{FF2B5EF4-FFF2-40B4-BE49-F238E27FC236}">
                <a16:creationId xmlns:a16="http://schemas.microsoft.com/office/drawing/2014/main" id="{94536ECF-2C43-02AE-C9C7-0F0AE3829D2B}"/>
              </a:ext>
            </a:extLst>
          </p:cNvPr>
          <p:cNvSpPr txBox="1"/>
          <p:nvPr/>
        </p:nvSpPr>
        <p:spPr>
          <a:xfrm>
            <a:off x="13911444" y="196821"/>
            <a:ext cx="29679900" cy="2708434"/>
          </a:xfrm>
          <a:prstGeom prst="rect">
            <a:avLst/>
          </a:prstGeom>
          <a:noFill/>
        </p:spPr>
        <p:txBody>
          <a:bodyPr wrap="square" lIns="91440" tIns="45720" rIns="91440" bIns="45720" rtlCol="0" anchor="t">
            <a:spAutoFit/>
          </a:bodyPr>
          <a:lstStyle/>
          <a:p>
            <a:pPr algn="ctr"/>
            <a:r>
              <a:rPr lang="en-US" sz="8500" b="1" dirty="0">
                <a:solidFill>
                  <a:schemeClr val="bg1"/>
                </a:solidFill>
                <a:latin typeface="Calibri"/>
                <a:ea typeface="Calibri"/>
                <a:cs typeface="Calibri"/>
              </a:rPr>
              <a:t>BOREALIS: TRACKING POLLUTION IN KERN COUNTY USING WEATHER PATTERNS​</a:t>
            </a:r>
          </a:p>
        </p:txBody>
      </p:sp>
      <p:sp>
        <p:nvSpPr>
          <p:cNvPr id="11" name="TextBox 10">
            <a:extLst>
              <a:ext uri="{FF2B5EF4-FFF2-40B4-BE49-F238E27FC236}">
                <a16:creationId xmlns:a16="http://schemas.microsoft.com/office/drawing/2014/main" id="{38DE9DD5-9903-4D6A-FEAF-9B8F7F86FE8C}"/>
              </a:ext>
            </a:extLst>
          </p:cNvPr>
          <p:cNvSpPr txBox="1"/>
          <p:nvPr/>
        </p:nvSpPr>
        <p:spPr>
          <a:xfrm>
            <a:off x="14066394" y="2785204"/>
            <a:ext cx="29360035" cy="1200329"/>
          </a:xfrm>
          <a:prstGeom prst="rect">
            <a:avLst/>
          </a:prstGeom>
          <a:noFill/>
        </p:spPr>
        <p:txBody>
          <a:bodyPr wrap="square" lIns="91440" tIns="45720" rIns="91440" bIns="45720" rtlCol="0" anchor="t">
            <a:spAutoFit/>
          </a:bodyPr>
          <a:lstStyle/>
          <a:p>
            <a:pPr algn="ctr"/>
            <a:r>
              <a:rPr lang="en-US" sz="7200" b="1" dirty="0">
                <a:solidFill>
                  <a:schemeClr val="bg1"/>
                </a:solidFill>
              </a:rPr>
              <a:t>Andy Ceballos, Jose Zamora, Lucia Y Rojo Angulo, Vo Hong Vy Le​</a:t>
            </a:r>
          </a:p>
        </p:txBody>
      </p:sp>
      <p:pic>
        <p:nvPicPr>
          <p:cNvPr id="15" name="Picture 14">
            <a:extLst>
              <a:ext uri="{FF2B5EF4-FFF2-40B4-BE49-F238E27FC236}">
                <a16:creationId xmlns:a16="http://schemas.microsoft.com/office/drawing/2014/main" id="{239E0801-EEBE-D70E-39BE-98CE7EDE5E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37" y="138304"/>
            <a:ext cx="4343401" cy="3934372"/>
          </a:xfrm>
          <a:prstGeom prst="rect">
            <a:avLst/>
          </a:prstGeom>
          <a:ln>
            <a:noFill/>
          </a:ln>
        </p:spPr>
      </p:pic>
      <p:sp>
        <p:nvSpPr>
          <p:cNvPr id="17" name="TextBox 16">
            <a:extLst>
              <a:ext uri="{FF2B5EF4-FFF2-40B4-BE49-F238E27FC236}">
                <a16:creationId xmlns:a16="http://schemas.microsoft.com/office/drawing/2014/main" id="{57404F8B-5991-531E-43E5-105095BC38FE}"/>
              </a:ext>
            </a:extLst>
          </p:cNvPr>
          <p:cNvSpPr txBox="1"/>
          <p:nvPr/>
        </p:nvSpPr>
        <p:spPr>
          <a:xfrm>
            <a:off x="4724474" y="561736"/>
            <a:ext cx="8877151" cy="3077766"/>
          </a:xfrm>
          <a:prstGeom prst="rect">
            <a:avLst/>
          </a:prstGeom>
          <a:noFill/>
        </p:spPr>
        <p:txBody>
          <a:bodyPr wrap="square" rtlCol="0">
            <a:spAutoFit/>
          </a:bodyPr>
          <a:lstStyle/>
          <a:p>
            <a:pPr>
              <a:spcAft>
                <a:spcPts val="1200"/>
              </a:spcAft>
            </a:pPr>
            <a:r>
              <a:rPr lang="en-US" sz="8800" b="1" spc="-300">
                <a:solidFill>
                  <a:schemeClr val="bg1">
                    <a:lumMod val="95000"/>
                  </a:schemeClr>
                </a:solidFill>
                <a:latin typeface="Palatino Linotype" panose="02040502050505030304" pitchFamily="18" charset="0"/>
              </a:rPr>
              <a:t>CSU Bakersfield</a:t>
            </a:r>
          </a:p>
          <a:p>
            <a:r>
              <a:rPr lang="en-US" sz="4800" b="1" spc="-300">
                <a:solidFill>
                  <a:schemeClr val="bg1">
                    <a:lumMod val="95000"/>
                  </a:schemeClr>
                </a:solidFill>
                <a:latin typeface="Palatino Linotype" panose="02040502050505030304" pitchFamily="18" charset="0"/>
              </a:rPr>
              <a:t>School of Natural Sciences, Mathematics, and Engineering</a:t>
            </a:r>
          </a:p>
        </p:txBody>
      </p:sp>
      <p:sp>
        <p:nvSpPr>
          <p:cNvPr id="19" name="Rectangle 18">
            <a:extLst>
              <a:ext uri="{FF2B5EF4-FFF2-40B4-BE49-F238E27FC236}">
                <a16:creationId xmlns:a16="http://schemas.microsoft.com/office/drawing/2014/main" id="{3EA90AB0-3904-1E66-F763-2EDFF5EA5C71}"/>
              </a:ext>
            </a:extLst>
          </p:cNvPr>
          <p:cNvSpPr/>
          <p:nvPr/>
        </p:nvSpPr>
        <p:spPr>
          <a:xfrm>
            <a:off x="1261" y="4589150"/>
            <a:ext cx="11835206" cy="1057491"/>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dirty="0"/>
              <a:t>Project Introduction</a:t>
            </a:r>
          </a:p>
        </p:txBody>
      </p:sp>
      <p:sp>
        <p:nvSpPr>
          <p:cNvPr id="20" name="Rectangle 19">
            <a:extLst>
              <a:ext uri="{FF2B5EF4-FFF2-40B4-BE49-F238E27FC236}">
                <a16:creationId xmlns:a16="http://schemas.microsoft.com/office/drawing/2014/main" id="{86CB27CB-7BC0-14A7-68CC-0CF3C0CD2C29}"/>
              </a:ext>
            </a:extLst>
          </p:cNvPr>
          <p:cNvSpPr/>
          <p:nvPr/>
        </p:nvSpPr>
        <p:spPr>
          <a:xfrm>
            <a:off x="2805" y="11466888"/>
            <a:ext cx="11832118" cy="105466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dirty="0"/>
              <a:t>What Is The Problem ? </a:t>
            </a:r>
            <a:endParaRPr lang="en-US" sz="6600" b="1" dirty="0">
              <a:ea typeface="Calibri"/>
              <a:cs typeface="Calibri"/>
            </a:endParaRPr>
          </a:p>
        </p:txBody>
      </p:sp>
      <p:sp>
        <p:nvSpPr>
          <p:cNvPr id="21" name="Rectangle 20">
            <a:extLst>
              <a:ext uri="{FF2B5EF4-FFF2-40B4-BE49-F238E27FC236}">
                <a16:creationId xmlns:a16="http://schemas.microsoft.com/office/drawing/2014/main" id="{99DF0505-1E07-8EFC-B609-2D7D2D44FBCF}"/>
              </a:ext>
            </a:extLst>
          </p:cNvPr>
          <p:cNvSpPr/>
          <p:nvPr/>
        </p:nvSpPr>
        <p:spPr>
          <a:xfrm>
            <a:off x="11990868" y="4596866"/>
            <a:ext cx="19938356" cy="1060075"/>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dirty="0"/>
              <a:t>Project Results Overview</a:t>
            </a:r>
            <a:endParaRPr lang="en-US" sz="6600" b="1" dirty="0">
              <a:ea typeface="Calibri"/>
              <a:cs typeface="Calibri"/>
            </a:endParaRPr>
          </a:p>
        </p:txBody>
      </p:sp>
      <p:sp>
        <p:nvSpPr>
          <p:cNvPr id="22" name="Rectangle 21">
            <a:extLst>
              <a:ext uri="{FF2B5EF4-FFF2-40B4-BE49-F238E27FC236}">
                <a16:creationId xmlns:a16="http://schemas.microsoft.com/office/drawing/2014/main" id="{B338FC1B-E254-7C3B-18D2-37286023F5EE}"/>
              </a:ext>
            </a:extLst>
          </p:cNvPr>
          <p:cNvSpPr/>
          <p:nvPr/>
        </p:nvSpPr>
        <p:spPr>
          <a:xfrm>
            <a:off x="11978667" y="18713098"/>
            <a:ext cx="19941235" cy="1068949"/>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Project Final Architecture Flow Chart</a:t>
            </a:r>
            <a:endParaRPr lang="en-US" sz="6600" b="1">
              <a:ea typeface="Calibri"/>
              <a:cs typeface="Calibri"/>
            </a:endParaRPr>
          </a:p>
        </p:txBody>
      </p:sp>
      <p:sp>
        <p:nvSpPr>
          <p:cNvPr id="24" name="Rectangle 23">
            <a:extLst>
              <a:ext uri="{FF2B5EF4-FFF2-40B4-BE49-F238E27FC236}">
                <a16:creationId xmlns:a16="http://schemas.microsoft.com/office/drawing/2014/main" id="{D937CCE8-F80D-0048-A0BC-DE70D5EFD9B3}"/>
              </a:ext>
            </a:extLst>
          </p:cNvPr>
          <p:cNvSpPr/>
          <p:nvPr/>
        </p:nvSpPr>
        <p:spPr>
          <a:xfrm>
            <a:off x="32083626" y="4597364"/>
            <a:ext cx="11835207" cy="104927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How Does This Work ?</a:t>
            </a:r>
            <a:endParaRPr lang="en-US" sz="6600" b="1">
              <a:ea typeface="Calibri"/>
              <a:cs typeface="Calibri"/>
            </a:endParaRPr>
          </a:p>
        </p:txBody>
      </p:sp>
      <p:sp>
        <p:nvSpPr>
          <p:cNvPr id="26" name="Rectangle 25">
            <a:extLst>
              <a:ext uri="{FF2B5EF4-FFF2-40B4-BE49-F238E27FC236}">
                <a16:creationId xmlns:a16="http://schemas.microsoft.com/office/drawing/2014/main" id="{8425803B-6B3C-7EAF-AF9E-9DFA44670E3E}"/>
              </a:ext>
            </a:extLst>
          </p:cNvPr>
          <p:cNvSpPr/>
          <p:nvPr/>
        </p:nvSpPr>
        <p:spPr>
          <a:xfrm>
            <a:off x="-25051" y="28739024"/>
            <a:ext cx="11850899" cy="1050477"/>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dirty="0"/>
              <a:t>Development Sources </a:t>
            </a:r>
            <a:endParaRPr lang="en-US" sz="6600" b="1" dirty="0">
              <a:ea typeface="Calibri"/>
              <a:cs typeface="Calibri"/>
            </a:endParaRPr>
          </a:p>
        </p:txBody>
      </p:sp>
      <p:sp>
        <p:nvSpPr>
          <p:cNvPr id="27" name="Rectangle 26">
            <a:extLst>
              <a:ext uri="{FF2B5EF4-FFF2-40B4-BE49-F238E27FC236}">
                <a16:creationId xmlns:a16="http://schemas.microsoft.com/office/drawing/2014/main" id="{D8C8A9C4-A816-25A7-211B-CFD35F9AEFF2}"/>
              </a:ext>
            </a:extLst>
          </p:cNvPr>
          <p:cNvSpPr/>
          <p:nvPr/>
        </p:nvSpPr>
        <p:spPr>
          <a:xfrm>
            <a:off x="9854" y="19766806"/>
            <a:ext cx="11836816" cy="1086325"/>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dirty="0"/>
              <a:t>How This Problem Can Be Solved</a:t>
            </a:r>
            <a:endParaRPr lang="en-US" sz="6600" b="1" dirty="0">
              <a:ea typeface="Calibri"/>
              <a:cs typeface="Calibri"/>
            </a:endParaRPr>
          </a:p>
        </p:txBody>
      </p:sp>
      <p:sp>
        <p:nvSpPr>
          <p:cNvPr id="33" name="TextBox 32">
            <a:extLst>
              <a:ext uri="{FF2B5EF4-FFF2-40B4-BE49-F238E27FC236}">
                <a16:creationId xmlns:a16="http://schemas.microsoft.com/office/drawing/2014/main" id="{D86D6ACB-6239-4938-933E-E294EA45551C}"/>
              </a:ext>
            </a:extLst>
          </p:cNvPr>
          <p:cNvSpPr txBox="1"/>
          <p:nvPr/>
        </p:nvSpPr>
        <p:spPr>
          <a:xfrm>
            <a:off x="158559" y="12827526"/>
            <a:ext cx="11653044" cy="6636552"/>
          </a:xfrm>
          <a:prstGeom prst="rect">
            <a:avLst/>
          </a:prstGeom>
          <a:noFill/>
        </p:spPr>
        <p:txBody>
          <a:bodyPr wrap="square" lIns="91440" tIns="45720" rIns="91440" bIns="45720" rtlCol="0" anchor="t">
            <a:spAutoFit/>
          </a:bodyPr>
          <a:lstStyle/>
          <a:p>
            <a:pPr algn="just"/>
            <a:r>
              <a:rPr lang="en-US" sz="4750"/>
              <a:t>Air pollution is a major issue worldwide, especially in areas like Kern County, one of the most polluted regions in the U.S. Existing weather apps often show current air quality but lack details on pollution sources or movement. While advanced tools exist, they are often complex and not user-friendly. There’s a clear need for an accessible app that offers reliable pollution tracking and forecasts.</a:t>
            </a:r>
          </a:p>
        </p:txBody>
      </p:sp>
      <p:sp>
        <p:nvSpPr>
          <p:cNvPr id="34" name="TextBox 33">
            <a:extLst>
              <a:ext uri="{FF2B5EF4-FFF2-40B4-BE49-F238E27FC236}">
                <a16:creationId xmlns:a16="http://schemas.microsoft.com/office/drawing/2014/main" id="{0BB4368C-325D-173E-FCA6-5A98E56917AA}"/>
              </a:ext>
            </a:extLst>
          </p:cNvPr>
          <p:cNvSpPr txBox="1"/>
          <p:nvPr/>
        </p:nvSpPr>
        <p:spPr>
          <a:xfrm>
            <a:off x="158809" y="21130686"/>
            <a:ext cx="11644380" cy="7402026"/>
          </a:xfrm>
          <a:prstGeom prst="rect">
            <a:avLst/>
          </a:prstGeom>
          <a:noFill/>
        </p:spPr>
        <p:txBody>
          <a:bodyPr wrap="square" lIns="91440" tIns="45720" rIns="91440" bIns="45720" rtlCol="0" anchor="t">
            <a:spAutoFit/>
          </a:bodyPr>
          <a:lstStyle/>
          <a:p>
            <a:pPr algn="just"/>
            <a:r>
              <a:rPr lang="en-US" sz="4750"/>
              <a:t>Our solution for this is to build a user-friendly tool that predicts the origin and movement of air pollution. It collects AQI data from APIs, wind patterns from a simplified version of Microsoft’s Aurora, and archives additional data from algorithm. The model then forecasts air pollution trajectories, which are displayed on an interactive 3D map hosted on Athena, making complex data easy to access and understand.</a:t>
            </a:r>
          </a:p>
        </p:txBody>
      </p:sp>
      <p:pic>
        <p:nvPicPr>
          <p:cNvPr id="46" name="Picture 45" descr="A group of logos with different text&#10;&#10;AI-generated content may be incorrect.">
            <a:extLst>
              <a:ext uri="{FF2B5EF4-FFF2-40B4-BE49-F238E27FC236}">
                <a16:creationId xmlns:a16="http://schemas.microsoft.com/office/drawing/2014/main" id="{EE9AF286-58D8-4933-750A-77C913C3DA15}"/>
              </a:ext>
            </a:extLst>
          </p:cNvPr>
          <p:cNvPicPr>
            <a:picLocks noChangeAspect="1"/>
          </p:cNvPicPr>
          <p:nvPr/>
        </p:nvPicPr>
        <p:blipFill>
          <a:blip r:embed="rId5">
            <a:extLst>
              <a:ext uri="{28A0092B-C50C-407E-A947-70E740481C1C}">
                <a14:useLocalDpi xmlns:a14="http://schemas.microsoft.com/office/drawing/2010/main" val="0"/>
              </a:ext>
            </a:extLst>
          </a:blip>
          <a:srcRect l="-1950" t="48241" r="1137" b="-547"/>
          <a:stretch/>
        </p:blipFill>
        <p:spPr>
          <a:xfrm>
            <a:off x="843718" y="30179280"/>
            <a:ext cx="4604521" cy="1418735"/>
          </a:xfrm>
          <a:prstGeom prst="rect">
            <a:avLst/>
          </a:prstGeom>
          <a:ln>
            <a:noFill/>
          </a:ln>
        </p:spPr>
      </p:pic>
      <p:sp>
        <p:nvSpPr>
          <p:cNvPr id="55" name="TextBox 54">
            <a:extLst>
              <a:ext uri="{FF2B5EF4-FFF2-40B4-BE49-F238E27FC236}">
                <a16:creationId xmlns:a16="http://schemas.microsoft.com/office/drawing/2014/main" id="{0B07CC87-1994-5446-C2D0-FEE183A8819B}"/>
              </a:ext>
            </a:extLst>
          </p:cNvPr>
          <p:cNvSpPr txBox="1"/>
          <p:nvPr/>
        </p:nvSpPr>
        <p:spPr>
          <a:xfrm>
            <a:off x="141627" y="5985419"/>
            <a:ext cx="11667056" cy="5209118"/>
          </a:xfrm>
          <a:prstGeom prst="rect">
            <a:avLst/>
          </a:prstGeom>
          <a:noFill/>
        </p:spPr>
        <p:txBody>
          <a:bodyPr wrap="square" lIns="91440" tIns="45720" rIns="91440" bIns="45720" rtlCol="0" anchor="t">
            <a:spAutoFit/>
          </a:bodyPr>
          <a:lstStyle/>
          <a:p>
            <a:pPr algn="just"/>
            <a:r>
              <a:rPr lang="en-US" sz="4750"/>
              <a:t>This project aims to create an accessible and intuitive air pollution tracking application focused on highly affected regions such as Kern County, California. By integrating real-time air quality data, wind patterns, and AI models, the app provides detailed pollution source tracking and movement forecasts.</a:t>
            </a:r>
          </a:p>
        </p:txBody>
      </p:sp>
      <p:sp>
        <p:nvSpPr>
          <p:cNvPr id="57" name="Rectangle 56">
            <a:extLst>
              <a:ext uri="{FF2B5EF4-FFF2-40B4-BE49-F238E27FC236}">
                <a16:creationId xmlns:a16="http://schemas.microsoft.com/office/drawing/2014/main" id="{62C724A7-9D06-5A73-D5BF-3CF39C58B09D}"/>
              </a:ext>
            </a:extLst>
          </p:cNvPr>
          <p:cNvSpPr/>
          <p:nvPr/>
        </p:nvSpPr>
        <p:spPr>
          <a:xfrm>
            <a:off x="32083626" y="26674629"/>
            <a:ext cx="11844427" cy="1094504"/>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Acknowledgements</a:t>
            </a:r>
            <a:endParaRPr lang="en-US" sz="6600" b="1">
              <a:ea typeface="Calibri"/>
              <a:cs typeface="Calibri"/>
            </a:endParaRPr>
          </a:p>
        </p:txBody>
      </p:sp>
      <p:sp>
        <p:nvSpPr>
          <p:cNvPr id="2" name="TextBox 1">
            <a:extLst>
              <a:ext uri="{FF2B5EF4-FFF2-40B4-BE49-F238E27FC236}">
                <a16:creationId xmlns:a16="http://schemas.microsoft.com/office/drawing/2014/main" id="{9EFD847E-DCDC-8B70-9F28-59687849E71F}"/>
              </a:ext>
            </a:extLst>
          </p:cNvPr>
          <p:cNvSpPr txBox="1"/>
          <p:nvPr/>
        </p:nvSpPr>
        <p:spPr>
          <a:xfrm>
            <a:off x="32053809" y="5496456"/>
            <a:ext cx="11666500" cy="2285241"/>
          </a:xfrm>
          <a:prstGeom prst="rect">
            <a:avLst/>
          </a:prstGeom>
          <a:noFill/>
        </p:spPr>
        <p:txBody>
          <a:bodyPr wrap="square" lIns="91440" tIns="45720" rIns="91440" bIns="45720" rtlCol="0" anchor="t">
            <a:spAutoFit/>
          </a:bodyPr>
          <a:lstStyle/>
          <a:p>
            <a:pPr marL="571500" algn="just">
              <a:buFont typeface="Wingdings" pitchFamily="2" charset="2"/>
              <a:buChar char="Ø"/>
            </a:pPr>
            <a:r>
              <a:rPr lang="en-US" sz="4750" b="1"/>
              <a:t>Back-end server: </a:t>
            </a:r>
            <a:r>
              <a:rPr lang="en-US" sz="4750"/>
              <a:t>Using Python libraries to get the data from Aurora into JSON files . Ensure the forecast data accuracy. </a:t>
            </a:r>
            <a:endParaRPr lang="en-US" sz="4750">
              <a:ea typeface="Calibri"/>
              <a:cs typeface="Calibri"/>
            </a:endParaRPr>
          </a:p>
        </p:txBody>
      </p:sp>
      <p:sp>
        <p:nvSpPr>
          <p:cNvPr id="8" name="TextBox 7">
            <a:extLst>
              <a:ext uri="{FF2B5EF4-FFF2-40B4-BE49-F238E27FC236}">
                <a16:creationId xmlns:a16="http://schemas.microsoft.com/office/drawing/2014/main" id="{E46CB772-8695-7EFA-F4C5-039B64D614E9}"/>
              </a:ext>
            </a:extLst>
          </p:cNvPr>
          <p:cNvSpPr txBox="1"/>
          <p:nvPr/>
        </p:nvSpPr>
        <p:spPr>
          <a:xfrm>
            <a:off x="32053809" y="7631512"/>
            <a:ext cx="11636682" cy="3747180"/>
          </a:xfrm>
          <a:prstGeom prst="rect">
            <a:avLst/>
          </a:prstGeom>
          <a:noFill/>
        </p:spPr>
        <p:txBody>
          <a:bodyPr wrap="square" lIns="91440" tIns="45720" rIns="91440" bIns="45720" rtlCol="0" anchor="t">
            <a:spAutoFit/>
          </a:bodyPr>
          <a:lstStyle/>
          <a:p>
            <a:pPr marL="571500" algn="just">
              <a:buFont typeface="Wingdings" pitchFamily="2" charset="2"/>
              <a:buChar char="Ø"/>
            </a:pPr>
            <a:r>
              <a:rPr lang="en-US" sz="4750" b="1"/>
              <a:t>Front-end server: </a:t>
            </a:r>
            <a:r>
              <a:rPr lang="en-US" sz="4750"/>
              <a:t>Using </a:t>
            </a:r>
            <a:r>
              <a:rPr lang="en-US" sz="4750" err="1"/>
              <a:t>Javascript</a:t>
            </a:r>
            <a:r>
              <a:rPr lang="en-US" sz="4750"/>
              <a:t> HTML CSS and D3 libraries to visualization the dataset from backend (on map grid and charts) and design a responsive website on Athena.</a:t>
            </a:r>
            <a:endParaRPr lang="en-US"/>
          </a:p>
        </p:txBody>
      </p:sp>
      <p:sp>
        <p:nvSpPr>
          <p:cNvPr id="9" name="TextBox 8">
            <a:extLst>
              <a:ext uri="{FF2B5EF4-FFF2-40B4-BE49-F238E27FC236}">
                <a16:creationId xmlns:a16="http://schemas.microsoft.com/office/drawing/2014/main" id="{FAE93D51-CAD1-A000-1DE8-6425FA9BA402}"/>
              </a:ext>
            </a:extLst>
          </p:cNvPr>
          <p:cNvSpPr txBox="1"/>
          <p:nvPr/>
        </p:nvSpPr>
        <p:spPr>
          <a:xfrm>
            <a:off x="32053809" y="11228507"/>
            <a:ext cx="11666825" cy="2285241"/>
          </a:xfrm>
          <a:prstGeom prst="rect">
            <a:avLst/>
          </a:prstGeom>
          <a:noFill/>
        </p:spPr>
        <p:txBody>
          <a:bodyPr wrap="square" lIns="91440" tIns="45720" rIns="91440" bIns="45720" rtlCol="0" anchor="t">
            <a:spAutoFit/>
          </a:bodyPr>
          <a:lstStyle/>
          <a:p>
            <a:pPr marL="571500" algn="just">
              <a:buFont typeface="Wingdings" pitchFamily="2" charset="2"/>
              <a:buChar char="Ø"/>
            </a:pPr>
            <a:r>
              <a:rPr lang="en-US" sz="4750" b="1">
                <a:ea typeface="Calibri"/>
                <a:cs typeface="Calibri"/>
              </a:rPr>
              <a:t>Database server: </a:t>
            </a:r>
            <a:r>
              <a:rPr lang="en-US" sz="4750">
                <a:ea typeface="Calibri"/>
                <a:cs typeface="Calibri"/>
              </a:rPr>
              <a:t>Organized CSV/JSON format, clean data from back-end and save to archive.</a:t>
            </a:r>
          </a:p>
        </p:txBody>
      </p:sp>
      <p:sp>
        <p:nvSpPr>
          <p:cNvPr id="3" name="TextBox 2">
            <a:extLst>
              <a:ext uri="{FF2B5EF4-FFF2-40B4-BE49-F238E27FC236}">
                <a16:creationId xmlns:a16="http://schemas.microsoft.com/office/drawing/2014/main" id="{08420204-5EFC-427D-8DE6-FEA7ED1A67CD}"/>
              </a:ext>
            </a:extLst>
          </p:cNvPr>
          <p:cNvSpPr txBox="1"/>
          <p:nvPr/>
        </p:nvSpPr>
        <p:spPr>
          <a:xfrm>
            <a:off x="32020419" y="27618948"/>
            <a:ext cx="11651312" cy="4431983"/>
          </a:xfrm>
          <a:prstGeom prst="rect">
            <a:avLst/>
          </a:prstGeom>
          <a:noFill/>
        </p:spPr>
        <p:txBody>
          <a:bodyPr wrap="square" lIns="91440" tIns="45720" rIns="91440" bIns="45720" rtlCol="0" anchor="t">
            <a:spAutoFit/>
          </a:bodyPr>
          <a:lstStyle/>
          <a:p>
            <a:pPr algn="just"/>
            <a:r>
              <a:rPr lang="en-US" sz="4700" dirty="0"/>
              <a:t>Special thanks to our instructor, Dr. </a:t>
            </a:r>
            <a:r>
              <a:rPr lang="en-US" sz="4700" dirty="0" err="1"/>
              <a:t>Chengwei</a:t>
            </a:r>
            <a:r>
              <a:rPr lang="en-US" sz="4700" dirty="0"/>
              <a:t> Lei, who has provided us with excellent feedback and guidance for our project throughout the year, and Dr. Alberto Cruz for allowing us access to and assisting us in setting up the Athena server for our project.</a:t>
            </a:r>
          </a:p>
        </p:txBody>
      </p:sp>
      <p:sp>
        <p:nvSpPr>
          <p:cNvPr id="13" name="Rectangle 12">
            <a:extLst>
              <a:ext uri="{FF2B5EF4-FFF2-40B4-BE49-F238E27FC236}">
                <a16:creationId xmlns:a16="http://schemas.microsoft.com/office/drawing/2014/main" id="{29433848-A94F-2A5D-355B-824168AF536C}"/>
              </a:ext>
            </a:extLst>
          </p:cNvPr>
          <p:cNvSpPr/>
          <p:nvPr/>
        </p:nvSpPr>
        <p:spPr>
          <a:xfrm>
            <a:off x="32083626" y="20020885"/>
            <a:ext cx="11830865" cy="1075582"/>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Project Features</a:t>
            </a:r>
            <a:endParaRPr lang="en-US" sz="6600" b="1">
              <a:ea typeface="Calibri"/>
              <a:cs typeface="Calibri"/>
            </a:endParaRPr>
          </a:p>
        </p:txBody>
      </p:sp>
      <p:sp>
        <p:nvSpPr>
          <p:cNvPr id="16" name="TextBox 15">
            <a:extLst>
              <a:ext uri="{FF2B5EF4-FFF2-40B4-BE49-F238E27FC236}">
                <a16:creationId xmlns:a16="http://schemas.microsoft.com/office/drawing/2014/main" id="{544AAB7E-62CB-4D35-9156-663C12CD14EA}"/>
              </a:ext>
            </a:extLst>
          </p:cNvPr>
          <p:cNvSpPr txBox="1"/>
          <p:nvPr/>
        </p:nvSpPr>
        <p:spPr>
          <a:xfrm>
            <a:off x="31746917" y="20946282"/>
            <a:ext cx="11844427" cy="5878532"/>
          </a:xfrm>
          <a:prstGeom prst="rect">
            <a:avLst/>
          </a:prstGeom>
          <a:noFill/>
        </p:spPr>
        <p:txBody>
          <a:bodyPr wrap="square" lIns="91440" tIns="45720" rIns="91440" bIns="45720" rtlCol="0" anchor="t">
            <a:spAutoFit/>
          </a:bodyPr>
          <a:lstStyle/>
          <a:p>
            <a:pPr marL="571500" algn="just">
              <a:buFont typeface="Arial" panose="020B0604020202020204" pitchFamily="34" charset="0"/>
              <a:buChar char="•"/>
            </a:pPr>
            <a:r>
              <a:rPr lang="en-US" sz="4700" dirty="0">
                <a:ea typeface="+mn-lt"/>
                <a:cs typeface="+mn-lt"/>
              </a:rPr>
              <a:t> Display predicated pollution pathway</a:t>
            </a:r>
            <a:endParaRPr lang="en-US" dirty="0"/>
          </a:p>
          <a:p>
            <a:pPr marL="571500" algn="just">
              <a:buFont typeface="Arial" panose="020B0604020202020204" pitchFamily="34" charset="0"/>
              <a:buChar char="•"/>
            </a:pPr>
            <a:r>
              <a:rPr lang="en-US" sz="4700" dirty="0">
                <a:ea typeface="+mn-lt"/>
                <a:cs typeface="+mn-lt"/>
              </a:rPr>
              <a:t> Display wind direction based on picked time </a:t>
            </a:r>
          </a:p>
          <a:p>
            <a:pPr marL="571500" algn="just">
              <a:buFont typeface="Arial" panose="020B0604020202020204" pitchFamily="34" charset="0"/>
              <a:buChar char="•"/>
            </a:pPr>
            <a:r>
              <a:rPr lang="en-US" sz="4700" dirty="0">
                <a:ea typeface="+mn-lt"/>
                <a:cs typeface="+mn-lt"/>
              </a:rPr>
              <a:t> 2D Locked Grid Mapping for Kern County</a:t>
            </a:r>
          </a:p>
          <a:p>
            <a:pPr marL="571500" algn="just">
              <a:buFont typeface="Arial" panose="020B0604020202020204" pitchFamily="34" charset="0"/>
              <a:buChar char="•"/>
            </a:pPr>
            <a:r>
              <a:rPr lang="en-US" sz="4700" dirty="0">
                <a:ea typeface="+mn-lt"/>
                <a:cs typeface="+mn-lt"/>
              </a:rPr>
              <a:t> Enhanced GUI and Data Visualization</a:t>
            </a:r>
          </a:p>
          <a:p>
            <a:pPr marL="571500" algn="just">
              <a:buFont typeface="Arial" panose="020B0604020202020204" pitchFamily="34" charset="0"/>
              <a:buChar char="•"/>
            </a:pPr>
            <a:r>
              <a:rPr lang="en-US" sz="4700" dirty="0">
                <a:ea typeface="+mn-lt"/>
                <a:cs typeface="+mn-lt"/>
              </a:rPr>
              <a:t> Multi-Format Environmental Data Display</a:t>
            </a:r>
          </a:p>
          <a:p>
            <a:pPr marL="571500" algn="just">
              <a:buFont typeface="Arial" panose="020B0604020202020204" pitchFamily="34" charset="0"/>
              <a:buChar char="•"/>
            </a:pPr>
            <a:r>
              <a:rPr lang="en-US" sz="4700" dirty="0">
                <a:ea typeface="+mn-lt"/>
                <a:cs typeface="+mn-lt"/>
              </a:rPr>
              <a:t> 6-Hour  Real Time Series for AQI and Pollutants</a:t>
            </a:r>
          </a:p>
          <a:p>
            <a:pPr marL="571500" algn="just">
              <a:buFont typeface="Arial" panose="020B0604020202020204" pitchFamily="34" charset="0"/>
              <a:buChar char="•"/>
            </a:pPr>
            <a:r>
              <a:rPr lang="en-US" sz="4700" dirty="0">
                <a:ea typeface="+mn-lt"/>
                <a:cs typeface="+mn-lt"/>
              </a:rPr>
              <a:t> Calendar Picker for Date-Based Analysis</a:t>
            </a:r>
          </a:p>
        </p:txBody>
      </p:sp>
      <p:sp>
        <p:nvSpPr>
          <p:cNvPr id="18" name="Rectangle 17">
            <a:extLst>
              <a:ext uri="{FF2B5EF4-FFF2-40B4-BE49-F238E27FC236}">
                <a16:creationId xmlns:a16="http://schemas.microsoft.com/office/drawing/2014/main" id="{C946EC4A-137D-21C0-7C65-F7FFF53807A6}"/>
              </a:ext>
            </a:extLst>
          </p:cNvPr>
          <p:cNvSpPr/>
          <p:nvPr/>
        </p:nvSpPr>
        <p:spPr>
          <a:xfrm>
            <a:off x="32083626" y="13363563"/>
            <a:ext cx="11838486" cy="1079160"/>
          </a:xfrm>
          <a:prstGeom prst="rect">
            <a:avLst/>
          </a:prstGeom>
          <a:solidFill>
            <a:srgbClr val="005DAA"/>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6600" b="1"/>
              <a:t>Project Challenges</a:t>
            </a:r>
            <a:endParaRPr lang="en-US" sz="6600">
              <a:ea typeface="Calibri"/>
              <a:cs typeface="Calibri"/>
            </a:endParaRPr>
          </a:p>
        </p:txBody>
      </p:sp>
      <p:sp>
        <p:nvSpPr>
          <p:cNvPr id="23" name="TextBox 22">
            <a:extLst>
              <a:ext uri="{FF2B5EF4-FFF2-40B4-BE49-F238E27FC236}">
                <a16:creationId xmlns:a16="http://schemas.microsoft.com/office/drawing/2014/main" id="{4130931F-87AC-4169-EDD3-DFE62BBE2F1C}"/>
              </a:ext>
            </a:extLst>
          </p:cNvPr>
          <p:cNvSpPr txBox="1"/>
          <p:nvPr/>
        </p:nvSpPr>
        <p:spPr>
          <a:xfrm>
            <a:off x="32135931" y="14292538"/>
            <a:ext cx="11654184" cy="5878532"/>
          </a:xfrm>
          <a:prstGeom prst="rect">
            <a:avLst/>
          </a:prstGeom>
          <a:noFill/>
        </p:spPr>
        <p:txBody>
          <a:bodyPr wrap="square" lIns="91440" tIns="45720" rIns="91440" bIns="45720" rtlCol="0" anchor="t">
            <a:spAutoFit/>
          </a:bodyPr>
          <a:lstStyle/>
          <a:p>
            <a:pPr algn="just"/>
            <a:r>
              <a:rPr lang="en-US" sz="4700"/>
              <a:t>Our backend can face delays due to outdated data and limited GPU VRAM on Athena, forcing slow batch predictions. Accurate results require uninterrupted runs, and hourly forecasting is too time-consuming. Lower-resolution models could help, but current hardware can't support them without further optimization.</a:t>
            </a:r>
          </a:p>
        </p:txBody>
      </p:sp>
      <p:pic>
        <p:nvPicPr>
          <p:cNvPr id="25" name="Picture 24" descr="A group of logos with different text&#10;&#10;AI-generated content may be incorrect.">
            <a:extLst>
              <a:ext uri="{FF2B5EF4-FFF2-40B4-BE49-F238E27FC236}">
                <a16:creationId xmlns:a16="http://schemas.microsoft.com/office/drawing/2014/main" id="{225BEBD1-19F7-76D1-FD81-6BE6E7E8F5E2}"/>
              </a:ext>
            </a:extLst>
          </p:cNvPr>
          <p:cNvPicPr>
            <a:picLocks noChangeAspect="1"/>
          </p:cNvPicPr>
          <p:nvPr/>
        </p:nvPicPr>
        <p:blipFill>
          <a:blip r:embed="rId5">
            <a:extLst>
              <a:ext uri="{28A0092B-C50C-407E-A947-70E740481C1C}">
                <a14:useLocalDpi xmlns:a14="http://schemas.microsoft.com/office/drawing/2010/main" val="0"/>
              </a:ext>
            </a:extLst>
          </a:blip>
          <a:srcRect l="-756" t="-1980" r="91" b="50006"/>
          <a:stretch/>
        </p:blipFill>
        <p:spPr>
          <a:xfrm>
            <a:off x="5486922" y="30069278"/>
            <a:ext cx="5472802" cy="1460966"/>
          </a:xfrm>
          <a:prstGeom prst="rect">
            <a:avLst/>
          </a:prstGeom>
          <a:ln>
            <a:noFill/>
          </a:ln>
        </p:spPr>
      </p:pic>
      <p:sp>
        <p:nvSpPr>
          <p:cNvPr id="29" name="TextBox 28">
            <a:extLst>
              <a:ext uri="{FF2B5EF4-FFF2-40B4-BE49-F238E27FC236}">
                <a16:creationId xmlns:a16="http://schemas.microsoft.com/office/drawing/2014/main" id="{14AC36E7-90D5-E115-5B51-F5E2B47F81B5}"/>
              </a:ext>
            </a:extLst>
          </p:cNvPr>
          <p:cNvSpPr txBox="1"/>
          <p:nvPr/>
        </p:nvSpPr>
        <p:spPr>
          <a:xfrm>
            <a:off x="13085100" y="30800261"/>
            <a:ext cx="6945350" cy="769441"/>
          </a:xfrm>
          <a:prstGeom prst="rect">
            <a:avLst/>
          </a:prstGeom>
          <a:noFill/>
        </p:spPr>
        <p:txBody>
          <a:bodyPr wrap="square" lIns="91440" tIns="45720" rIns="91440" bIns="45720" rtlCol="0" anchor="t">
            <a:spAutoFit/>
          </a:bodyPr>
          <a:lstStyle/>
          <a:p>
            <a:pPr algn="ctr"/>
            <a:r>
              <a:rPr lang="en-US" sz="4400" dirty="0">
                <a:ea typeface="+mn-lt"/>
                <a:cs typeface="+mn-lt"/>
              </a:rPr>
              <a:t>Client-side</a:t>
            </a:r>
            <a:endParaRPr lang="en-US" dirty="0">
              <a:ea typeface="+mn-lt"/>
              <a:cs typeface="+mn-lt"/>
            </a:endParaRPr>
          </a:p>
        </p:txBody>
      </p:sp>
      <p:sp>
        <p:nvSpPr>
          <p:cNvPr id="30" name="TextBox 29">
            <a:extLst>
              <a:ext uri="{FF2B5EF4-FFF2-40B4-BE49-F238E27FC236}">
                <a16:creationId xmlns:a16="http://schemas.microsoft.com/office/drawing/2014/main" id="{C3743137-6E19-330E-DD56-801BA0AE3CA1}"/>
              </a:ext>
            </a:extLst>
          </p:cNvPr>
          <p:cNvSpPr txBox="1"/>
          <p:nvPr/>
        </p:nvSpPr>
        <p:spPr>
          <a:xfrm>
            <a:off x="20599921" y="30806473"/>
            <a:ext cx="10612279" cy="769441"/>
          </a:xfrm>
          <a:prstGeom prst="rect">
            <a:avLst/>
          </a:prstGeom>
          <a:noFill/>
        </p:spPr>
        <p:txBody>
          <a:bodyPr wrap="square" lIns="91440" tIns="45720" rIns="91440" bIns="45720" rtlCol="0" anchor="t">
            <a:spAutoFit/>
          </a:bodyPr>
          <a:lstStyle/>
          <a:p>
            <a:pPr algn="ctr"/>
            <a:r>
              <a:rPr lang="en-US" sz="4400" dirty="0">
                <a:ea typeface="+mn-lt"/>
                <a:cs typeface="+mn-lt"/>
              </a:rPr>
              <a:t>Server-side</a:t>
            </a:r>
            <a:endParaRPr lang="en-US" dirty="0">
              <a:ea typeface="+mn-lt"/>
              <a:cs typeface="+mn-lt"/>
            </a:endParaRPr>
          </a:p>
        </p:txBody>
      </p:sp>
      <p:pic>
        <p:nvPicPr>
          <p:cNvPr id="28" name="Picture 27" descr="A diagram of a forecasting process&#10;&#10;AI-generated content may be incorrect.">
            <a:extLst>
              <a:ext uri="{FF2B5EF4-FFF2-40B4-BE49-F238E27FC236}">
                <a16:creationId xmlns:a16="http://schemas.microsoft.com/office/drawing/2014/main" id="{9A3A01EA-D05B-F0B7-A939-7EC83C76E6B8}"/>
              </a:ext>
            </a:extLst>
          </p:cNvPr>
          <p:cNvPicPr>
            <a:picLocks noChangeAspect="1"/>
          </p:cNvPicPr>
          <p:nvPr/>
        </p:nvPicPr>
        <p:blipFill>
          <a:blip r:embed="rId6"/>
          <a:stretch>
            <a:fillRect/>
          </a:stretch>
        </p:blipFill>
        <p:spPr>
          <a:xfrm>
            <a:off x="11943798" y="20097452"/>
            <a:ext cx="20068828" cy="10081828"/>
          </a:xfrm>
          <a:prstGeom prst="rect">
            <a:avLst/>
          </a:prstGeom>
          <a:ln>
            <a:noFill/>
          </a:ln>
        </p:spPr>
      </p:pic>
    </p:spTree>
    <p:extLst>
      <p:ext uri="{BB962C8B-B14F-4D97-AF65-F5344CB8AC3E}">
        <p14:creationId xmlns:p14="http://schemas.microsoft.com/office/powerpoint/2010/main" val="343099949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17</TotalTime>
  <Words>494</Words>
  <Application>Microsoft Macintosh PowerPoint</Application>
  <PresentationFormat>Custom</PresentationFormat>
  <Paragraphs>33</Paragraphs>
  <Slides>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Aptos</vt:lpstr>
      <vt:lpstr>Arial</vt:lpstr>
      <vt:lpstr>Calibri</vt:lpstr>
      <vt:lpstr>Calibri Light</vt:lpstr>
      <vt:lpstr>Palatino Linotype</vt:lpstr>
      <vt:lpstr>Wingdings</vt:lpstr>
      <vt:lpstr>Office Theme</vt:lpstr>
      <vt:lpstr>PowerPoint Presentation</vt:lpstr>
    </vt:vector>
  </TitlesOfParts>
  <Company>California State University, Bakersfield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Danforth</dc:creator>
  <cp:lastModifiedBy>lucia_rojo1@outlook.com</cp:lastModifiedBy>
  <cp:revision>51</cp:revision>
  <cp:lastPrinted>2025-04-23T16:43:53Z</cp:lastPrinted>
  <dcterms:created xsi:type="dcterms:W3CDTF">2015-03-25T04:33:25Z</dcterms:created>
  <dcterms:modified xsi:type="dcterms:W3CDTF">2025-04-23T19:00:57Z</dcterms:modified>
</cp:coreProperties>
</file>