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61" r:id="rId5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8FC"/>
    <a:srgbClr val="005DAA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298" y="-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8142-5DEA-4C8C-B76B-A124D4C4190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028D-10FD-463D-AE2C-104C4297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5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8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1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2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2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2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6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1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5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7C61-FCAE-4797-9DD0-2301AF4A7F5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8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C7C61-FCAE-4797-9DD0-2301AF4A7F5D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4B47-E66C-4800-BEF8-2BC5D4CC2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B0B73-1AD3-7753-4BA1-EE3BB1A81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822A42-66D6-432C-0748-3487A311B69C}"/>
              </a:ext>
            </a:extLst>
          </p:cNvPr>
          <p:cNvSpPr/>
          <p:nvPr/>
        </p:nvSpPr>
        <p:spPr>
          <a:xfrm>
            <a:off x="457200" y="31546800"/>
            <a:ext cx="42976800" cy="914400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534BB6-B633-7945-51D4-C9B4C7C25631}"/>
              </a:ext>
            </a:extLst>
          </p:cNvPr>
          <p:cNvSpPr/>
          <p:nvPr/>
        </p:nvSpPr>
        <p:spPr>
          <a:xfrm>
            <a:off x="457198" y="5029200"/>
            <a:ext cx="42976801" cy="457198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512AD1-B176-20A4-E24A-DE2E5A289B6D}"/>
              </a:ext>
            </a:extLst>
          </p:cNvPr>
          <p:cNvSpPr/>
          <p:nvPr/>
        </p:nvSpPr>
        <p:spPr>
          <a:xfrm>
            <a:off x="457198" y="457200"/>
            <a:ext cx="42976801" cy="4572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F9A5E-B7A9-A74D-C0FC-EF3F46A9427A}"/>
              </a:ext>
            </a:extLst>
          </p:cNvPr>
          <p:cNvSpPr txBox="1"/>
          <p:nvPr/>
        </p:nvSpPr>
        <p:spPr>
          <a:xfrm>
            <a:off x="13228981" y="31650057"/>
            <a:ext cx="17433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Palatino Linotype" panose="02040502050505030304" pitchFamily="18" charset="0"/>
              </a:rPr>
              <a:t>Department of Computer and Electrical Engineering and Computer Science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CADAE-2B9F-B887-50E5-146603404632}"/>
              </a:ext>
            </a:extLst>
          </p:cNvPr>
          <p:cNvSpPr txBox="1"/>
          <p:nvPr/>
        </p:nvSpPr>
        <p:spPr>
          <a:xfrm>
            <a:off x="11429999" y="457200"/>
            <a:ext cx="30986361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>
                <a:solidFill>
                  <a:schemeClr val="bg1"/>
                </a:solidFill>
              </a:rPr>
              <a:t>LLM-Based Music Generation Using </a:t>
            </a:r>
            <a:br>
              <a:rPr lang="en-US" sz="9600">
                <a:solidFill>
                  <a:schemeClr val="bg1"/>
                </a:solidFill>
              </a:rPr>
            </a:br>
            <a:r>
              <a:rPr lang="en-US" sz="9600">
                <a:solidFill>
                  <a:schemeClr val="bg1"/>
                </a:solidFill>
              </a:rPr>
              <a:t>Beat-Standardized MIDI Tokens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142A41-4C00-8BF7-1947-764279C88507}"/>
              </a:ext>
            </a:extLst>
          </p:cNvPr>
          <p:cNvSpPr txBox="1"/>
          <p:nvPr/>
        </p:nvSpPr>
        <p:spPr>
          <a:xfrm>
            <a:off x="11430000" y="3657600"/>
            <a:ext cx="309863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err="1">
                <a:solidFill>
                  <a:schemeClr val="bg1"/>
                </a:solidFill>
              </a:rPr>
              <a:t>Huaiyu</a:t>
            </a:r>
            <a:r>
              <a:rPr lang="en-US" sz="7200">
                <a:solidFill>
                  <a:schemeClr val="bg1"/>
                </a:solidFill>
              </a:rPr>
              <a:t> Zhang, Braden Stitt, Dominic Flores, Michael Kausch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1A0912-57A8-BE19-09C5-CB42C802EAEF}"/>
              </a:ext>
            </a:extLst>
          </p:cNvPr>
          <p:cNvSpPr/>
          <p:nvPr/>
        </p:nvSpPr>
        <p:spPr>
          <a:xfrm>
            <a:off x="457199" y="5943599"/>
            <a:ext cx="10058400" cy="2514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br>
              <a:rPr lang="en-US" sz="4800" b="1" u="sng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b="1" u="sng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873D66-9CF6-FBF4-ABD3-219E266F2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2500"/>
            <a:ext cx="4114950" cy="36732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02830C-DAC6-B426-D933-3C223E31DE5B}"/>
              </a:ext>
            </a:extLst>
          </p:cNvPr>
          <p:cNvSpPr txBox="1"/>
          <p:nvPr/>
        </p:nvSpPr>
        <p:spPr>
          <a:xfrm>
            <a:off x="4572149" y="2180481"/>
            <a:ext cx="68578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7600" spc="-3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CSU Bakersfield</a:t>
            </a:r>
          </a:p>
          <a:p>
            <a:r>
              <a:rPr lang="en-US" sz="4000" spc="-3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School of Natural Sciences, Mathematics, and Engineering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C3B8B1-9562-99DE-5FBC-7A7340D68A27}"/>
              </a:ext>
            </a:extLst>
          </p:cNvPr>
          <p:cNvSpPr/>
          <p:nvPr/>
        </p:nvSpPr>
        <p:spPr>
          <a:xfrm>
            <a:off x="33375599" y="5943599"/>
            <a:ext cx="10058400" cy="2514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6600" b="1">
              <a:solidFill>
                <a:srgbClr val="005DAA"/>
              </a:solidFill>
              <a:latin typeface="Arial"/>
              <a:cs typeface="Arial"/>
            </a:endParaRPr>
          </a:p>
          <a:p>
            <a:b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2911B6-1760-9061-024E-1F7BF074FC37}"/>
              </a:ext>
            </a:extLst>
          </p:cNvPr>
          <p:cNvSpPr/>
          <p:nvPr/>
        </p:nvSpPr>
        <p:spPr>
          <a:xfrm>
            <a:off x="11263741" y="5947755"/>
            <a:ext cx="21363714" cy="2514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sz="4800" b="1" u="sng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1" u="sng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1" u="sng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1" u="sng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1" u="sng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1" u="sng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1" u="sng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1" u="sng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1" u="sng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b="1">
              <a:solidFill>
                <a:srgbClr val="005D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6E3BE9-1229-6D8B-666B-E4F0EFDF0275}"/>
              </a:ext>
            </a:extLst>
          </p:cNvPr>
          <p:cNvSpPr txBox="1"/>
          <p:nvPr/>
        </p:nvSpPr>
        <p:spPr>
          <a:xfrm>
            <a:off x="11727853" y="6029474"/>
            <a:ext cx="20899602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>
                <a:solidFill>
                  <a:srgbClr val="005DAA"/>
                </a:solidFill>
                <a:latin typeface="Arial"/>
                <a:cs typeface="Arial"/>
              </a:rPr>
              <a:t>Tokenization</a:t>
            </a:r>
            <a:br>
              <a:rPr 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3611DA-7ACD-69E2-1351-F2670BF1CA17}"/>
              </a:ext>
            </a:extLst>
          </p:cNvPr>
          <p:cNvSpPr txBox="1"/>
          <p:nvPr/>
        </p:nvSpPr>
        <p:spPr>
          <a:xfrm>
            <a:off x="-465495" y="16509101"/>
            <a:ext cx="118499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u="sng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GPT2 Model</a:t>
            </a:r>
            <a:endParaRPr lang="en-US" sz="6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0295A0-7952-85AE-9CE5-D518665568BC}"/>
              </a:ext>
            </a:extLst>
          </p:cNvPr>
          <p:cNvSpPr txBox="1"/>
          <p:nvPr/>
        </p:nvSpPr>
        <p:spPr>
          <a:xfrm>
            <a:off x="559636" y="17626594"/>
            <a:ext cx="10058399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>
                <a:latin typeface="Arial"/>
                <a:cs typeface="Arial"/>
              </a:rPr>
              <a:t>Autoregressive Learning</a:t>
            </a:r>
            <a:r>
              <a:rPr lang="en-US" sz="3600">
                <a:latin typeface="Arial"/>
                <a:cs typeface="Arial"/>
              </a:rPr>
              <a:t>: Ideal for generating temporally coherent music by predicting one token at a time.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>
                <a:latin typeface="Arial"/>
                <a:cs typeface="Arial"/>
              </a:rPr>
              <a:t>Transformer Architecture</a:t>
            </a:r>
            <a:r>
              <a:rPr lang="en-US" sz="3600">
                <a:latin typeface="Arial"/>
                <a:cs typeface="Arial"/>
              </a:rPr>
              <a:t>: Captures long-range dependencies crucial for musical structure.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>
                <a:latin typeface="Arial"/>
                <a:cs typeface="Arial"/>
              </a:rPr>
              <a:t>Lightweight &amp; Customizable</a:t>
            </a:r>
            <a:r>
              <a:rPr lang="en-US" sz="3600">
                <a:latin typeface="Arial"/>
                <a:cs typeface="Arial"/>
              </a:rPr>
              <a:t>: Models offer a balance between performance and resource efficiency.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>
                <a:latin typeface="Arial"/>
                <a:cs typeface="Arial"/>
              </a:rPr>
              <a:t>Benefit</a:t>
            </a:r>
            <a:r>
              <a:rPr lang="en-US" sz="3600">
                <a:latin typeface="Arial"/>
                <a:cs typeface="Arial"/>
              </a:rPr>
              <a:t>: reduced training overhead while maintaining sequence quality.</a:t>
            </a:r>
          </a:p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9EAFAB-42FF-494E-4889-86CB65513CF3}"/>
              </a:ext>
            </a:extLst>
          </p:cNvPr>
          <p:cNvSpPr txBox="1"/>
          <p:nvPr/>
        </p:nvSpPr>
        <p:spPr>
          <a:xfrm>
            <a:off x="24842996" y="9594977"/>
            <a:ext cx="114130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MidiLM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C7B1D7-1363-A502-37CB-663B97C5D953}"/>
              </a:ext>
            </a:extLst>
          </p:cNvPr>
          <p:cNvSpPr txBox="1"/>
          <p:nvPr/>
        </p:nvSpPr>
        <p:spPr>
          <a:xfrm>
            <a:off x="8898368" y="9594977"/>
            <a:ext cx="9540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AudioLM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BE5D96B-028C-3F97-7D0D-80137CF892AB}"/>
              </a:ext>
            </a:extLst>
          </p:cNvPr>
          <p:cNvSpPr txBox="1"/>
          <p:nvPr/>
        </p:nvSpPr>
        <p:spPr>
          <a:xfrm>
            <a:off x="10858498" y="24106649"/>
            <a:ext cx="22174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Interaction / Data Flow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B4A6FF-ABCF-A1DA-B683-6AD936CCEEB9}"/>
              </a:ext>
            </a:extLst>
          </p:cNvPr>
          <p:cNvSpPr txBox="1"/>
          <p:nvPr/>
        </p:nvSpPr>
        <p:spPr>
          <a:xfrm>
            <a:off x="33489895" y="6021854"/>
            <a:ext cx="9814563" cy="83099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600" b="1" u="sng" dirty="0">
                <a:solidFill>
                  <a:srgbClr val="005DAA"/>
                </a:solidFill>
                <a:latin typeface="Arial"/>
                <a:cs typeface="Arial"/>
              </a:rPr>
              <a:t>Training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/>
                <a:cs typeface="Arial"/>
              </a:rPr>
              <a:t>     GPT2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/>
                <a:cs typeface="Arial"/>
              </a:rPr>
              <a:t>   Training</a:t>
            </a:r>
            <a:endParaRPr lang="en-US" sz="3600" dirty="0">
              <a:latin typeface="Arial"/>
              <a:cs typeface="Arial"/>
            </a:endParaRPr>
          </a:p>
          <a:p>
            <a:r>
              <a:rPr lang="en-US" sz="3600" b="1" dirty="0">
                <a:latin typeface="Arial"/>
                <a:cs typeface="Arial"/>
              </a:rPr>
              <a:t>     Loss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/>
                <a:cs typeface="Arial"/>
              </a:rPr>
              <a:t>   AudioLM</a:t>
            </a:r>
            <a:endParaRPr lang="en-US" sz="3600" dirty="0">
              <a:latin typeface="Arial"/>
              <a:cs typeface="Arial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66F6F4A-7494-EA64-DE6B-CCB14ED2E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16" y="24190708"/>
            <a:ext cx="5865104" cy="342882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9F2B576-9B10-3B5B-9D12-119C042DE924}"/>
              </a:ext>
            </a:extLst>
          </p:cNvPr>
          <p:cNvSpPr txBox="1"/>
          <p:nvPr/>
        </p:nvSpPr>
        <p:spPr>
          <a:xfrm>
            <a:off x="509671" y="6007215"/>
            <a:ext cx="10075373" cy="110799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368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Arial"/>
                <a:cs typeface="Arial"/>
              </a:rPr>
              <a:t>Introduction</a:t>
            </a:r>
            <a:endParaRPr kumimoji="0" lang="en-US" sz="72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368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  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This project explores symbolic music generation using beat-standardized MIDI tokens and a large language model (LLM). MIDI data is preprocessed into rhythm-aligned sequences with consistent tempo and structure, allowing the model to better capture musical patterns. We train GPT-2 to predict these beat-based tokens, enabling it to generate coherent melodies that can be rendered into audio.</a:t>
            </a:r>
            <a:endParaRPr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368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   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We believe the beat alignment improves temporal consistency and helps the model generalize across styles. Output quality is evaluated using Fréchet Audio Distance (FAD) and SHA-256 hashing to ensure novelty. This work also serves as a comparative baseline against waveform-based models such as AudioLM.</a:t>
            </a:r>
            <a:endParaRPr lang="en-US" sz="36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99A7AFF-18A4-7AEA-A6CC-E73FA97E1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9630" y="10640617"/>
            <a:ext cx="6799128" cy="285550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611DEC4-5DE2-5278-FFB6-F1ECDB4A23B9}"/>
              </a:ext>
            </a:extLst>
          </p:cNvPr>
          <p:cNvSpPr txBox="1"/>
          <p:nvPr/>
        </p:nvSpPr>
        <p:spPr>
          <a:xfrm>
            <a:off x="11455396" y="7150007"/>
            <a:ext cx="21158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8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transform musical input into a format suitable for language modeling, we implemented a custom tokenization pipeline for MIDI’s. This approach converts simplified numerical notation into a structured sequence of text-based tokens representing musical events and was compared against AudioLM, a state-of-the-art hierarchical transformer architecture developed by Google. 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FD912A6E-18C1-2AA8-3362-42F9690BB3F1}"/>
              </a:ext>
            </a:extLst>
          </p:cNvPr>
          <p:cNvSpPr txBox="1"/>
          <p:nvPr/>
        </p:nvSpPr>
        <p:spPr>
          <a:xfrm>
            <a:off x="33445044" y="13728935"/>
            <a:ext cx="9875523" cy="176355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600" b="1" u="sng" dirty="0">
                <a:solidFill>
                  <a:srgbClr val="005DAA"/>
                </a:solidFill>
                <a:latin typeface="Arial"/>
                <a:cs typeface="Arial"/>
              </a:rPr>
              <a:t>User Interface</a:t>
            </a:r>
            <a:endParaRPr lang="en-US" dirty="0"/>
          </a:p>
          <a:p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We developed a browser-based graphical user interface (GUI) using ReactJS and Vite. Users can: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Upload or record audio in the 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browser, trigger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symbolic or waveform-based 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generation, and playback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and download generated results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36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sz="36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sz="36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sz="36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sz="36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sz="36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sz="3600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 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 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 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 </a:t>
            </a:r>
            <a:br>
              <a:rPr lang="en-US" sz="3600" dirty="0">
                <a:latin typeface="Arial"/>
                <a:cs typeface="Arial"/>
              </a:rPr>
            </a:b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 </a:t>
            </a:r>
            <a:br>
              <a:rPr lang="en-US" sz="3600" dirty="0">
                <a:latin typeface="Arial"/>
                <a:cs typeface="Arial"/>
              </a:rPr>
            </a:b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Node.js + ExpressJS server routes client requests and triggers Python scripts to process audio within isolated environments, ensuring compatibility and reproducibility.</a:t>
            </a:r>
          </a:p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lang="en-US" sz="6600" b="1" u="sng" dirty="0">
              <a:solidFill>
                <a:srgbClr val="005DAA"/>
              </a:solidFill>
              <a:latin typeface="Arial"/>
              <a:cs typeface="Arial"/>
            </a:endParaRPr>
          </a:p>
          <a:p>
            <a:pPr algn="ctr"/>
            <a:r>
              <a:rPr lang="en-US" sz="6600" b="1" u="sng" dirty="0">
                <a:solidFill>
                  <a:srgbClr val="005DAA"/>
                </a:solidFill>
                <a:latin typeface="Arial"/>
                <a:cs typeface="Arial"/>
              </a:rPr>
              <a:t>Acknowledgements</a:t>
            </a:r>
            <a:endParaRPr lang="en-US" sz="6600" b="1" i="1" u="sng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3600" b="1" dirty="0">
                <a:solidFill>
                  <a:prstClr val="black"/>
                </a:solidFill>
                <a:latin typeface="Arial"/>
                <a:cs typeface="Arial"/>
              </a:rPr>
              <a:t>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Dr. Lei for his excellent guidance, feedback and inspiration throughout this project. Dr. Cruz for allowing us use of his research server.</a:t>
            </a:r>
            <a:endParaRPr lang="en-US" sz="3600" b="1" i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B0040-3F3E-63D7-0741-87803E6956C8}"/>
              </a:ext>
            </a:extLst>
          </p:cNvPr>
          <p:cNvSpPr txBox="1"/>
          <p:nvPr/>
        </p:nvSpPr>
        <p:spPr>
          <a:xfrm>
            <a:off x="474947" y="27877439"/>
            <a:ext cx="10492061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36868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Arial"/>
                <a:cs typeface="Arial"/>
              </a:rPr>
              <a:t>Datasets</a:t>
            </a:r>
            <a:endParaRPr kumimoji="0" lang="en-US" sz="6600" b="1" i="1" u="sng" strike="noStrike" kern="1200" cap="none" spc="0" normalizeH="0" baseline="0" noProof="0" dirty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kumimoji="0" lang="en-US" sz="36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MidiLM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: ADL Piano (~11,000 piano 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MIDI)</a:t>
            </a:r>
          </a:p>
          <a:p>
            <a:pPr marL="571500" indent="-571500">
              <a:buFont typeface="Arial"/>
              <a:buChar char="•"/>
              <a:defRPr/>
            </a:pPr>
            <a:r>
              <a:rPr kumimoji="0" lang="en-US" sz="36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AudioLM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: Dopeloop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 (~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30,000 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procedurally 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generated 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MIDI)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 descr="A screen shot of a music player&#10;&#10;AI-generated content may be incorrect.">
            <a:extLst>
              <a:ext uri="{FF2B5EF4-FFF2-40B4-BE49-F238E27FC236}">
                <a16:creationId xmlns:a16="http://schemas.microsoft.com/office/drawing/2014/main" id="{7F0EE359-7774-D33D-5DA2-0B794AF3FE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811" t="6757" r="9230" b="21"/>
          <a:stretch/>
        </p:blipFill>
        <p:spPr>
          <a:xfrm>
            <a:off x="33401835" y="18440400"/>
            <a:ext cx="10007342" cy="6325032"/>
          </a:xfrm>
          <a:prstGeom prst="rect">
            <a:avLst/>
          </a:prstGeom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E6D891E4-BCF8-71B2-C5A2-E4B41986C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386" y="7176388"/>
            <a:ext cx="5207691" cy="32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2D3D0D0-1779-C48E-BB4F-0A0A8F852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54574" y="9660787"/>
            <a:ext cx="21334279" cy="2106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89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350591a-ced1-4dbc-a4f7-f3a2972c19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7C558B4210847B00EA75DEE9DE578" ma:contentTypeVersion="12" ma:contentTypeDescription="Create a new document." ma:contentTypeScope="" ma:versionID="7668c1f1c13be4a02011e2634c312657">
  <xsd:schema xmlns:xsd="http://www.w3.org/2001/XMLSchema" xmlns:xs="http://www.w3.org/2001/XMLSchema" xmlns:p="http://schemas.microsoft.com/office/2006/metadata/properties" xmlns:ns3="d350591a-ced1-4dbc-a4f7-f3a2972c19e1" xmlns:ns4="3b573f3f-2bb8-4f48-a774-fc8144d7c42b" targetNamespace="http://schemas.microsoft.com/office/2006/metadata/properties" ma:root="true" ma:fieldsID="dbf91074b9c5c46dd92079cc488678c0" ns3:_="" ns4:_="">
    <xsd:import namespace="d350591a-ced1-4dbc-a4f7-f3a2972c19e1"/>
    <xsd:import namespace="3b573f3f-2bb8-4f48-a774-fc8144d7c42b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0591a-ced1-4dbc-a4f7-f3a2972c19e1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73f3f-2bb8-4f48-a774-fc8144d7c42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AAF683-37B3-4AB0-A031-F33EB134BF96}">
  <ds:schemaRefs>
    <ds:schemaRef ds:uri="http://schemas.microsoft.com/office/2006/metadata/properties"/>
    <ds:schemaRef ds:uri="http://purl.org/dc/elements/1.1/"/>
    <ds:schemaRef ds:uri="d350591a-ced1-4dbc-a4f7-f3a2972c19e1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3b573f3f-2bb8-4f48-a774-fc8144d7c42b"/>
  </ds:schemaRefs>
</ds:datastoreItem>
</file>

<file path=customXml/itemProps2.xml><?xml version="1.0" encoding="utf-8"?>
<ds:datastoreItem xmlns:ds="http://schemas.openxmlformats.org/officeDocument/2006/customXml" ds:itemID="{E91002EB-EA13-4FD2-9E78-8AC35A8CAC37}">
  <ds:schemaRefs>
    <ds:schemaRef ds:uri="3b573f3f-2bb8-4f48-a774-fc8144d7c42b"/>
    <ds:schemaRef ds:uri="d350591a-ced1-4dbc-a4f7-f3a2972c19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32C9CE5-574D-402A-B967-22E49517DF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405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Palatino Linotype</vt:lpstr>
      <vt:lpstr>Office Theme</vt:lpstr>
      <vt:lpstr>PowerPoint Presentation</vt:lpstr>
    </vt:vector>
  </TitlesOfParts>
  <Company>California State University, Bakersfield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Danforth</dc:creator>
  <cp:lastModifiedBy>Michael Kausch</cp:lastModifiedBy>
  <cp:revision>3</cp:revision>
  <dcterms:created xsi:type="dcterms:W3CDTF">2015-03-25T04:33:25Z</dcterms:created>
  <dcterms:modified xsi:type="dcterms:W3CDTF">2025-04-23T01:16:05Z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0x01010018A7C558B4210847B00EA75DEE9DE578</vt:lpwstr>
  </property>
</Properties>
</file>